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BM Plex Sans" panose="020F0502020204030204" pitchFamily="34" charset="0"/>
      <p:regular r:id="rId13"/>
    </p:embeddedFont>
    <p:embeddedFont>
      <p:font typeface="Outfit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37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91667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Car Black Box Implementation Using STM32F407</a:t>
            </a:r>
            <a:endParaRPr lang="en-US" sz="3900" dirty="0"/>
          </a:p>
        </p:txBody>
      </p:sp>
      <p:sp>
        <p:nvSpPr>
          <p:cNvPr id="4" name="Text 1"/>
          <p:cNvSpPr/>
          <p:nvPr/>
        </p:nvSpPr>
        <p:spPr>
          <a:xfrm>
            <a:off x="6280190" y="4454485"/>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Presented by </a:t>
            </a:r>
            <a:r>
              <a:rPr lang="en-US" sz="1550" b="1" dirty="0">
                <a:solidFill>
                  <a:srgbClr val="666666"/>
                </a:solidFill>
                <a:latin typeface="IBM Plex Sans" pitchFamily="34" charset="0"/>
                <a:ea typeface="IBM Plex Sans" pitchFamily="34" charset="-122"/>
                <a:cs typeface="IBM Plex Sans" pitchFamily="34" charset="-120"/>
              </a:rPr>
              <a:t>Omkar Ankush Kashid</a:t>
            </a:r>
            <a:endParaRPr lang="en-US" sz="1550" dirty="0"/>
          </a:p>
        </p:txBody>
      </p:sp>
      <p:sp>
        <p:nvSpPr>
          <p:cNvPr id="5" name="Text 2"/>
          <p:cNvSpPr/>
          <p:nvPr/>
        </p:nvSpPr>
        <p:spPr>
          <a:xfrm>
            <a:off x="6280190" y="4995267"/>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Internship Project Showcase - Advanced Embedded Systems Development</a:t>
            </a:r>
            <a:endParaRPr lang="en-US" sz="1550" dirty="0"/>
          </a:p>
        </p:txBody>
      </p:sp>
      <p:pic>
        <p:nvPicPr>
          <p:cNvPr id="9" name="Picture 8">
            <a:extLst>
              <a:ext uri="{FF2B5EF4-FFF2-40B4-BE49-F238E27FC236}">
                <a16:creationId xmlns:a16="http://schemas.microsoft.com/office/drawing/2014/main" id="{F27B0D64-46B8-FF45-659C-F8B99A90027F}"/>
              </a:ext>
            </a:extLst>
          </p:cNvPr>
          <p:cNvPicPr>
            <a:picLocks noChangeAspect="1"/>
          </p:cNvPicPr>
          <p:nvPr/>
        </p:nvPicPr>
        <p:blipFill>
          <a:blip r:embed="rId4"/>
          <a:stretch>
            <a:fillRect/>
          </a:stretch>
        </p:blipFill>
        <p:spPr>
          <a:xfrm>
            <a:off x="12762920" y="7419862"/>
            <a:ext cx="1867480" cy="8097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813" y="540187"/>
            <a:ext cx="9199602" cy="583168"/>
          </a:xfrm>
          <a:prstGeom prst="rect">
            <a:avLst/>
          </a:prstGeom>
          <a:noFill/>
          <a:ln/>
        </p:spPr>
        <p:txBody>
          <a:bodyPr wrap="none" lIns="0" tIns="0" rIns="0" bIns="0" rtlCol="0" anchor="t"/>
          <a:lstStyle/>
          <a:p>
            <a:pPr marL="0" indent="0" algn="l">
              <a:lnSpc>
                <a:spcPts val="4550"/>
              </a:lnSpc>
              <a:buNone/>
            </a:pPr>
            <a:r>
              <a:rPr lang="en-US" sz="3650" dirty="0">
                <a:solidFill>
                  <a:srgbClr val="3F6FF3"/>
                </a:solidFill>
                <a:latin typeface="Outfit Medium" pitchFamily="34" charset="0"/>
                <a:ea typeface="Outfit Medium" pitchFamily="34" charset="-122"/>
                <a:cs typeface="Outfit Medium" pitchFamily="34" charset="-120"/>
              </a:rPr>
              <a:t>Project Outcomes and Future Enhancements</a:t>
            </a:r>
            <a:endParaRPr lang="en-US" sz="3650" dirty="0"/>
          </a:p>
        </p:txBody>
      </p:sp>
      <p:sp>
        <p:nvSpPr>
          <p:cNvPr id="3" name="Text 1"/>
          <p:cNvSpPr/>
          <p:nvPr/>
        </p:nvSpPr>
        <p:spPr>
          <a:xfrm>
            <a:off x="785813" y="1589842"/>
            <a:ext cx="3089672" cy="615910"/>
          </a:xfrm>
          <a:prstGeom prst="rect">
            <a:avLst/>
          </a:prstGeom>
          <a:noFill/>
          <a:ln/>
        </p:spPr>
        <p:txBody>
          <a:bodyPr wrap="none" lIns="0" tIns="0" rIns="0" bIns="0" rtlCol="0" anchor="t"/>
          <a:lstStyle/>
          <a:p>
            <a:pPr marL="0" indent="0" algn="ctr">
              <a:lnSpc>
                <a:spcPts val="4800"/>
              </a:lnSpc>
              <a:buNone/>
            </a:pPr>
            <a:r>
              <a:rPr lang="en-US" sz="4800" dirty="0">
                <a:solidFill>
                  <a:srgbClr val="666666"/>
                </a:solidFill>
                <a:latin typeface="Outfit Medium" pitchFamily="34" charset="0"/>
                <a:ea typeface="Outfit Medium" pitchFamily="34" charset="-122"/>
                <a:cs typeface="Outfit Medium" pitchFamily="34" charset="-120"/>
              </a:rPr>
              <a:t>100%</a:t>
            </a:r>
            <a:endParaRPr lang="en-US" sz="4800" dirty="0"/>
          </a:p>
        </p:txBody>
      </p:sp>
      <p:sp>
        <p:nvSpPr>
          <p:cNvPr id="4" name="Text 2"/>
          <p:cNvSpPr/>
          <p:nvPr/>
        </p:nvSpPr>
        <p:spPr>
          <a:xfrm>
            <a:off x="1164074" y="2438876"/>
            <a:ext cx="2333030" cy="291703"/>
          </a:xfrm>
          <a:prstGeom prst="rect">
            <a:avLst/>
          </a:prstGeom>
          <a:noFill/>
          <a:ln/>
        </p:spPr>
        <p:txBody>
          <a:bodyPr wrap="none" lIns="0" tIns="0" rIns="0" bIns="0" rtlCol="0" anchor="t"/>
          <a:lstStyle/>
          <a:p>
            <a:pPr marL="0" indent="0" algn="ctr">
              <a:lnSpc>
                <a:spcPts val="2250"/>
              </a:lnSpc>
              <a:buNone/>
            </a:pPr>
            <a:r>
              <a:rPr lang="en-US" sz="1800" dirty="0">
                <a:solidFill>
                  <a:srgbClr val="666666"/>
                </a:solidFill>
                <a:latin typeface="Outfit Medium" pitchFamily="34" charset="0"/>
                <a:ea typeface="Outfit Medium" pitchFamily="34" charset="-122"/>
                <a:cs typeface="Outfit Medium" pitchFamily="34" charset="-120"/>
              </a:rPr>
              <a:t>System Reliability</a:t>
            </a:r>
            <a:endParaRPr lang="en-US" sz="1800" dirty="0"/>
          </a:p>
        </p:txBody>
      </p:sp>
      <p:sp>
        <p:nvSpPr>
          <p:cNvPr id="5" name="Text 3"/>
          <p:cNvSpPr/>
          <p:nvPr/>
        </p:nvSpPr>
        <p:spPr>
          <a:xfrm>
            <a:off x="785813" y="2842498"/>
            <a:ext cx="3089672" cy="895826"/>
          </a:xfrm>
          <a:prstGeom prst="rect">
            <a:avLst/>
          </a:prstGeom>
          <a:noFill/>
          <a:ln/>
        </p:spPr>
        <p:txBody>
          <a:bodyPr wrap="square" lIns="0" tIns="0" rIns="0" bIns="0" rtlCol="0" anchor="t"/>
          <a:lstStyle/>
          <a:p>
            <a:pPr marL="0" indent="0" algn="ctr">
              <a:lnSpc>
                <a:spcPts val="2350"/>
              </a:lnSpc>
              <a:buNone/>
            </a:pPr>
            <a:r>
              <a:rPr lang="en-US" sz="1450" dirty="0">
                <a:solidFill>
                  <a:srgbClr val="666666"/>
                </a:solidFill>
                <a:latin typeface="IBM Plex Sans" pitchFamily="34" charset="0"/>
                <a:ea typeface="IBM Plex Sans" pitchFamily="34" charset="-122"/>
                <a:cs typeface="IBM Plex Sans" pitchFamily="34" charset="-120"/>
              </a:rPr>
              <a:t>Achieved in crash event detection and data preservation across all test scenarios</a:t>
            </a:r>
            <a:endParaRPr lang="en-US" sz="1450" dirty="0"/>
          </a:p>
        </p:txBody>
      </p:sp>
      <p:sp>
        <p:nvSpPr>
          <p:cNvPr id="6" name="Text 4"/>
          <p:cNvSpPr/>
          <p:nvPr/>
        </p:nvSpPr>
        <p:spPr>
          <a:xfrm>
            <a:off x="4108728" y="1589842"/>
            <a:ext cx="3089791" cy="615910"/>
          </a:xfrm>
          <a:prstGeom prst="rect">
            <a:avLst/>
          </a:prstGeom>
          <a:noFill/>
          <a:ln/>
        </p:spPr>
        <p:txBody>
          <a:bodyPr wrap="none" lIns="0" tIns="0" rIns="0" bIns="0" rtlCol="0" anchor="t"/>
          <a:lstStyle/>
          <a:p>
            <a:pPr marL="0" indent="0" algn="ctr">
              <a:lnSpc>
                <a:spcPts val="4800"/>
              </a:lnSpc>
              <a:buNone/>
            </a:pPr>
            <a:r>
              <a:rPr lang="en-US" sz="4800" dirty="0">
                <a:solidFill>
                  <a:srgbClr val="666666"/>
                </a:solidFill>
                <a:latin typeface="Outfit Medium" pitchFamily="34" charset="0"/>
                <a:ea typeface="Outfit Medium" pitchFamily="34" charset="-122"/>
                <a:cs typeface="Outfit Medium" pitchFamily="34" charset="-120"/>
              </a:rPr>
              <a:t>1ms</a:t>
            </a:r>
            <a:endParaRPr lang="en-US" sz="4800" dirty="0"/>
          </a:p>
        </p:txBody>
      </p:sp>
      <p:sp>
        <p:nvSpPr>
          <p:cNvPr id="7" name="Text 5"/>
          <p:cNvSpPr/>
          <p:nvPr/>
        </p:nvSpPr>
        <p:spPr>
          <a:xfrm>
            <a:off x="4487108" y="2438876"/>
            <a:ext cx="2333030" cy="291703"/>
          </a:xfrm>
          <a:prstGeom prst="rect">
            <a:avLst/>
          </a:prstGeom>
          <a:noFill/>
          <a:ln/>
        </p:spPr>
        <p:txBody>
          <a:bodyPr wrap="none" lIns="0" tIns="0" rIns="0" bIns="0" rtlCol="0" anchor="t"/>
          <a:lstStyle/>
          <a:p>
            <a:pPr marL="0" indent="0" algn="ctr">
              <a:lnSpc>
                <a:spcPts val="2250"/>
              </a:lnSpc>
              <a:buNone/>
            </a:pPr>
            <a:r>
              <a:rPr lang="en-US" sz="1800" dirty="0">
                <a:solidFill>
                  <a:srgbClr val="666666"/>
                </a:solidFill>
                <a:latin typeface="Outfit Medium" pitchFamily="34" charset="0"/>
                <a:ea typeface="Outfit Medium" pitchFamily="34" charset="-122"/>
                <a:cs typeface="Outfit Medium" pitchFamily="34" charset="-120"/>
              </a:rPr>
              <a:t>Response Time</a:t>
            </a:r>
            <a:endParaRPr lang="en-US" sz="1800" dirty="0"/>
          </a:p>
        </p:txBody>
      </p:sp>
      <p:sp>
        <p:nvSpPr>
          <p:cNvPr id="8" name="Text 6"/>
          <p:cNvSpPr/>
          <p:nvPr/>
        </p:nvSpPr>
        <p:spPr>
          <a:xfrm>
            <a:off x="4108728" y="2842498"/>
            <a:ext cx="3089791" cy="597218"/>
          </a:xfrm>
          <a:prstGeom prst="rect">
            <a:avLst/>
          </a:prstGeom>
          <a:noFill/>
          <a:ln/>
        </p:spPr>
        <p:txBody>
          <a:bodyPr wrap="square" lIns="0" tIns="0" rIns="0" bIns="0" rtlCol="0" anchor="t"/>
          <a:lstStyle/>
          <a:p>
            <a:pPr marL="0" indent="0" algn="ctr">
              <a:lnSpc>
                <a:spcPts val="2350"/>
              </a:lnSpc>
              <a:buNone/>
            </a:pPr>
            <a:r>
              <a:rPr lang="en-US" sz="1450" dirty="0">
                <a:solidFill>
                  <a:srgbClr val="666666"/>
                </a:solidFill>
                <a:latin typeface="IBM Plex Sans" pitchFamily="34" charset="0"/>
                <a:ea typeface="IBM Plex Sans" pitchFamily="34" charset="-122"/>
                <a:cs typeface="IBM Plex Sans" pitchFamily="34" charset="-120"/>
              </a:rPr>
              <a:t>Maximum latency for critical event detection and data logging initiation</a:t>
            </a:r>
            <a:endParaRPr lang="en-US" sz="1450" dirty="0"/>
          </a:p>
        </p:txBody>
      </p:sp>
      <p:sp>
        <p:nvSpPr>
          <p:cNvPr id="9" name="Text 7"/>
          <p:cNvSpPr/>
          <p:nvPr/>
        </p:nvSpPr>
        <p:spPr>
          <a:xfrm>
            <a:off x="7431762" y="1589842"/>
            <a:ext cx="3089791" cy="615910"/>
          </a:xfrm>
          <a:prstGeom prst="rect">
            <a:avLst/>
          </a:prstGeom>
          <a:noFill/>
          <a:ln/>
        </p:spPr>
        <p:txBody>
          <a:bodyPr wrap="none" lIns="0" tIns="0" rIns="0" bIns="0" rtlCol="0" anchor="t"/>
          <a:lstStyle/>
          <a:p>
            <a:pPr marL="0" indent="0" algn="ctr">
              <a:lnSpc>
                <a:spcPts val="4800"/>
              </a:lnSpc>
              <a:buNone/>
            </a:pPr>
            <a:r>
              <a:rPr lang="en-US" sz="4800" dirty="0">
                <a:solidFill>
                  <a:srgbClr val="666666"/>
                </a:solidFill>
                <a:latin typeface="Outfit Medium" pitchFamily="34" charset="0"/>
                <a:ea typeface="Outfit Medium" pitchFamily="34" charset="-122"/>
                <a:cs typeface="Outfit Medium" pitchFamily="34" charset="-120"/>
              </a:rPr>
              <a:t>30</a:t>
            </a:r>
            <a:endParaRPr lang="en-US" sz="4800" dirty="0"/>
          </a:p>
        </p:txBody>
      </p:sp>
      <p:sp>
        <p:nvSpPr>
          <p:cNvPr id="10" name="Text 8"/>
          <p:cNvSpPr/>
          <p:nvPr/>
        </p:nvSpPr>
        <p:spPr>
          <a:xfrm>
            <a:off x="7810143" y="2438876"/>
            <a:ext cx="2333030" cy="291703"/>
          </a:xfrm>
          <a:prstGeom prst="rect">
            <a:avLst/>
          </a:prstGeom>
          <a:noFill/>
          <a:ln/>
        </p:spPr>
        <p:txBody>
          <a:bodyPr wrap="none" lIns="0" tIns="0" rIns="0" bIns="0" rtlCol="0" anchor="t"/>
          <a:lstStyle/>
          <a:p>
            <a:pPr marL="0" indent="0" algn="ctr">
              <a:lnSpc>
                <a:spcPts val="2250"/>
              </a:lnSpc>
              <a:buNone/>
            </a:pPr>
            <a:r>
              <a:rPr lang="en-US" sz="1800" dirty="0">
                <a:solidFill>
                  <a:srgbClr val="666666"/>
                </a:solidFill>
                <a:latin typeface="Outfit Medium" pitchFamily="34" charset="0"/>
                <a:ea typeface="Outfit Medium" pitchFamily="34" charset="-122"/>
                <a:cs typeface="Outfit Medium" pitchFamily="34" charset="-120"/>
              </a:rPr>
              <a:t>Days Continuous</a:t>
            </a:r>
            <a:endParaRPr lang="en-US" sz="1800" dirty="0"/>
          </a:p>
        </p:txBody>
      </p:sp>
      <p:sp>
        <p:nvSpPr>
          <p:cNvPr id="11" name="Text 9"/>
          <p:cNvSpPr/>
          <p:nvPr/>
        </p:nvSpPr>
        <p:spPr>
          <a:xfrm>
            <a:off x="7431762" y="2842498"/>
            <a:ext cx="3089791" cy="895826"/>
          </a:xfrm>
          <a:prstGeom prst="rect">
            <a:avLst/>
          </a:prstGeom>
          <a:noFill/>
          <a:ln/>
        </p:spPr>
        <p:txBody>
          <a:bodyPr wrap="square" lIns="0" tIns="0" rIns="0" bIns="0" rtlCol="0" anchor="t"/>
          <a:lstStyle/>
          <a:p>
            <a:pPr marL="0" indent="0" algn="ctr">
              <a:lnSpc>
                <a:spcPts val="2350"/>
              </a:lnSpc>
              <a:buNone/>
            </a:pPr>
            <a:r>
              <a:rPr lang="en-US" sz="1450" dirty="0">
                <a:solidFill>
                  <a:srgbClr val="666666"/>
                </a:solidFill>
                <a:latin typeface="IBM Plex Sans" pitchFamily="34" charset="0"/>
                <a:ea typeface="IBM Plex Sans" pitchFamily="34" charset="-122"/>
                <a:cs typeface="IBM Plex Sans" pitchFamily="34" charset="-120"/>
              </a:rPr>
              <a:t>Operation capability on 32GB storage with standard driving patterns</a:t>
            </a:r>
            <a:endParaRPr lang="en-US" sz="1450" dirty="0"/>
          </a:p>
        </p:txBody>
      </p:sp>
      <p:sp>
        <p:nvSpPr>
          <p:cNvPr id="12" name="Text 10"/>
          <p:cNvSpPr/>
          <p:nvPr/>
        </p:nvSpPr>
        <p:spPr>
          <a:xfrm>
            <a:off x="10754797" y="1589842"/>
            <a:ext cx="3089791" cy="615910"/>
          </a:xfrm>
          <a:prstGeom prst="rect">
            <a:avLst/>
          </a:prstGeom>
          <a:noFill/>
          <a:ln/>
        </p:spPr>
        <p:txBody>
          <a:bodyPr wrap="none" lIns="0" tIns="0" rIns="0" bIns="0" rtlCol="0" anchor="t"/>
          <a:lstStyle/>
          <a:p>
            <a:pPr marL="0" indent="0" algn="ctr">
              <a:lnSpc>
                <a:spcPts val="4800"/>
              </a:lnSpc>
              <a:buNone/>
            </a:pPr>
            <a:r>
              <a:rPr lang="en-US" sz="4800" dirty="0">
                <a:solidFill>
                  <a:srgbClr val="666666"/>
                </a:solidFill>
                <a:latin typeface="Outfit Medium" pitchFamily="34" charset="0"/>
                <a:ea typeface="Outfit Medium" pitchFamily="34" charset="-122"/>
                <a:cs typeface="Outfit Medium" pitchFamily="34" charset="-120"/>
              </a:rPr>
              <a:t>25%</a:t>
            </a:r>
            <a:endParaRPr lang="en-US" sz="4800" dirty="0"/>
          </a:p>
        </p:txBody>
      </p:sp>
      <p:sp>
        <p:nvSpPr>
          <p:cNvPr id="13" name="Text 11"/>
          <p:cNvSpPr/>
          <p:nvPr/>
        </p:nvSpPr>
        <p:spPr>
          <a:xfrm>
            <a:off x="11133177" y="2438876"/>
            <a:ext cx="2333030" cy="291703"/>
          </a:xfrm>
          <a:prstGeom prst="rect">
            <a:avLst/>
          </a:prstGeom>
          <a:noFill/>
          <a:ln/>
        </p:spPr>
        <p:txBody>
          <a:bodyPr wrap="none" lIns="0" tIns="0" rIns="0" bIns="0" rtlCol="0" anchor="t"/>
          <a:lstStyle/>
          <a:p>
            <a:pPr marL="0" indent="0" algn="ctr">
              <a:lnSpc>
                <a:spcPts val="2250"/>
              </a:lnSpc>
              <a:buNone/>
            </a:pPr>
            <a:r>
              <a:rPr lang="en-US" sz="1800" dirty="0">
                <a:solidFill>
                  <a:srgbClr val="666666"/>
                </a:solidFill>
                <a:latin typeface="Outfit Medium" pitchFamily="34" charset="0"/>
                <a:ea typeface="Outfit Medium" pitchFamily="34" charset="-122"/>
                <a:cs typeface="Outfit Medium" pitchFamily="34" charset="-120"/>
              </a:rPr>
              <a:t>Cost Reduction</a:t>
            </a:r>
            <a:endParaRPr lang="en-US" sz="1800" dirty="0"/>
          </a:p>
        </p:txBody>
      </p:sp>
      <p:sp>
        <p:nvSpPr>
          <p:cNvPr id="14" name="Text 12"/>
          <p:cNvSpPr/>
          <p:nvPr/>
        </p:nvSpPr>
        <p:spPr>
          <a:xfrm>
            <a:off x="10754797" y="2842498"/>
            <a:ext cx="3089791" cy="895826"/>
          </a:xfrm>
          <a:prstGeom prst="rect">
            <a:avLst/>
          </a:prstGeom>
          <a:noFill/>
          <a:ln/>
        </p:spPr>
        <p:txBody>
          <a:bodyPr wrap="square" lIns="0" tIns="0" rIns="0" bIns="0" rtlCol="0" anchor="t"/>
          <a:lstStyle/>
          <a:p>
            <a:pPr marL="0" indent="0" algn="ctr">
              <a:lnSpc>
                <a:spcPts val="2350"/>
              </a:lnSpc>
              <a:buNone/>
            </a:pPr>
            <a:r>
              <a:rPr lang="en-US" sz="1450" dirty="0">
                <a:solidFill>
                  <a:srgbClr val="666666"/>
                </a:solidFill>
                <a:latin typeface="IBM Plex Sans" pitchFamily="34" charset="0"/>
                <a:ea typeface="IBM Plex Sans" pitchFamily="34" charset="-122"/>
                <a:cs typeface="IBM Plex Sans" pitchFamily="34" charset="-120"/>
              </a:rPr>
              <a:t>In fleet operational expenses through optimized route planning and maintenance</a:t>
            </a:r>
            <a:endParaRPr lang="en-US" sz="1450" dirty="0"/>
          </a:p>
        </p:txBody>
      </p:sp>
      <p:sp>
        <p:nvSpPr>
          <p:cNvPr id="15" name="Text 13"/>
          <p:cNvSpPr/>
          <p:nvPr/>
        </p:nvSpPr>
        <p:spPr>
          <a:xfrm>
            <a:off x="785813" y="4018240"/>
            <a:ext cx="5088255" cy="466487"/>
          </a:xfrm>
          <a:prstGeom prst="rect">
            <a:avLst/>
          </a:prstGeom>
          <a:noFill/>
          <a:ln/>
        </p:spPr>
        <p:txBody>
          <a:bodyPr wrap="none" lIns="0" tIns="0" rIns="0" bIns="0" rtlCol="0" anchor="t"/>
          <a:lstStyle/>
          <a:p>
            <a:pPr marL="0" indent="0" algn="l">
              <a:lnSpc>
                <a:spcPts val="3650"/>
              </a:lnSpc>
              <a:buNone/>
            </a:pPr>
            <a:r>
              <a:rPr lang="en-US" sz="2900" dirty="0">
                <a:solidFill>
                  <a:srgbClr val="3F6FF3"/>
                </a:solidFill>
                <a:latin typeface="Outfit Medium" pitchFamily="34" charset="0"/>
                <a:ea typeface="Outfit Medium" pitchFamily="34" charset="-122"/>
                <a:cs typeface="Outfit Medium" pitchFamily="34" charset="-120"/>
              </a:rPr>
              <a:t>Future Development Roadmap</a:t>
            </a:r>
            <a:endParaRPr lang="en-US" sz="2900" dirty="0"/>
          </a:p>
        </p:txBody>
      </p:sp>
      <p:sp>
        <p:nvSpPr>
          <p:cNvPr id="16" name="Text 14"/>
          <p:cNvSpPr/>
          <p:nvPr/>
        </p:nvSpPr>
        <p:spPr>
          <a:xfrm>
            <a:off x="785813" y="4951214"/>
            <a:ext cx="2333030" cy="291703"/>
          </a:xfrm>
          <a:prstGeom prst="rect">
            <a:avLst/>
          </a:prstGeom>
          <a:noFill/>
          <a:ln/>
        </p:spPr>
        <p:txBody>
          <a:bodyPr wrap="none" lIns="0" tIns="0" rIns="0" bIns="0" rtlCol="0" anchor="t"/>
          <a:lstStyle/>
          <a:p>
            <a:pPr marL="0" indent="0" algn="l">
              <a:lnSpc>
                <a:spcPts val="2250"/>
              </a:lnSpc>
              <a:buNone/>
            </a:pPr>
            <a:r>
              <a:rPr lang="en-US" sz="1800" dirty="0">
                <a:solidFill>
                  <a:srgbClr val="3F6FF3"/>
                </a:solidFill>
                <a:latin typeface="Outfit Medium" pitchFamily="34" charset="0"/>
                <a:ea typeface="Outfit Medium" pitchFamily="34" charset="-122"/>
                <a:cs typeface="Outfit Medium" pitchFamily="34" charset="-120"/>
              </a:rPr>
              <a:t>Advanced Analytics</a:t>
            </a:r>
            <a:endParaRPr lang="en-US" sz="1800" dirty="0"/>
          </a:p>
        </p:txBody>
      </p:sp>
      <p:sp>
        <p:nvSpPr>
          <p:cNvPr id="17" name="Text 15"/>
          <p:cNvSpPr/>
          <p:nvPr/>
        </p:nvSpPr>
        <p:spPr>
          <a:xfrm>
            <a:off x="785813" y="5429488"/>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Machine learning algorithms for predictive crash detection</a:t>
            </a:r>
            <a:endParaRPr lang="en-US" sz="1450" dirty="0"/>
          </a:p>
        </p:txBody>
      </p:sp>
      <p:sp>
        <p:nvSpPr>
          <p:cNvPr id="18" name="Text 16"/>
          <p:cNvSpPr/>
          <p:nvPr/>
        </p:nvSpPr>
        <p:spPr>
          <a:xfrm>
            <a:off x="785813" y="5793343"/>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Real-time driver behavior scoring and feedback</a:t>
            </a:r>
            <a:endParaRPr lang="en-US" sz="1450" dirty="0"/>
          </a:p>
        </p:txBody>
      </p:sp>
      <p:sp>
        <p:nvSpPr>
          <p:cNvPr id="19" name="Text 17"/>
          <p:cNvSpPr/>
          <p:nvPr/>
        </p:nvSpPr>
        <p:spPr>
          <a:xfrm>
            <a:off x="785813" y="6157198"/>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Automated incident report generation</a:t>
            </a:r>
            <a:endParaRPr lang="en-US" sz="1450" dirty="0"/>
          </a:p>
        </p:txBody>
      </p:sp>
      <p:sp>
        <p:nvSpPr>
          <p:cNvPr id="20" name="Text 18"/>
          <p:cNvSpPr/>
          <p:nvPr/>
        </p:nvSpPr>
        <p:spPr>
          <a:xfrm>
            <a:off x="785813" y="6521053"/>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Integration with vehicle ADAS systems</a:t>
            </a:r>
            <a:endParaRPr lang="en-US" sz="1450" dirty="0"/>
          </a:p>
        </p:txBody>
      </p:sp>
      <p:sp>
        <p:nvSpPr>
          <p:cNvPr id="21" name="Text 19"/>
          <p:cNvSpPr/>
          <p:nvPr/>
        </p:nvSpPr>
        <p:spPr>
          <a:xfrm>
            <a:off x="7550468" y="4951214"/>
            <a:ext cx="2787610" cy="291703"/>
          </a:xfrm>
          <a:prstGeom prst="rect">
            <a:avLst/>
          </a:prstGeom>
          <a:noFill/>
          <a:ln/>
        </p:spPr>
        <p:txBody>
          <a:bodyPr wrap="none" lIns="0" tIns="0" rIns="0" bIns="0" rtlCol="0" anchor="t"/>
          <a:lstStyle/>
          <a:p>
            <a:pPr marL="0" indent="0" algn="l">
              <a:lnSpc>
                <a:spcPts val="2250"/>
              </a:lnSpc>
              <a:buNone/>
            </a:pPr>
            <a:r>
              <a:rPr lang="en-US" sz="1800" dirty="0">
                <a:solidFill>
                  <a:srgbClr val="3F6FF3"/>
                </a:solidFill>
                <a:latin typeface="Outfit Medium" pitchFamily="34" charset="0"/>
                <a:ea typeface="Outfit Medium" pitchFamily="34" charset="-122"/>
                <a:cs typeface="Outfit Medium" pitchFamily="34" charset="-120"/>
              </a:rPr>
              <a:t>Connectivity Enhancement</a:t>
            </a:r>
            <a:endParaRPr lang="en-US" sz="1800" dirty="0"/>
          </a:p>
        </p:txBody>
      </p:sp>
      <p:sp>
        <p:nvSpPr>
          <p:cNvPr id="22" name="Text 20"/>
          <p:cNvSpPr/>
          <p:nvPr/>
        </p:nvSpPr>
        <p:spPr>
          <a:xfrm>
            <a:off x="7550468" y="5429488"/>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5G cellular connectivity for real-time data streaming</a:t>
            </a:r>
            <a:endParaRPr lang="en-US" sz="1450" dirty="0"/>
          </a:p>
        </p:txBody>
      </p:sp>
      <p:sp>
        <p:nvSpPr>
          <p:cNvPr id="23" name="Text 21"/>
          <p:cNvSpPr/>
          <p:nvPr/>
        </p:nvSpPr>
        <p:spPr>
          <a:xfrm>
            <a:off x="7550468" y="5793343"/>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Cloud-based analytics and storage integration</a:t>
            </a:r>
            <a:endParaRPr lang="en-US" sz="1450" dirty="0"/>
          </a:p>
        </p:txBody>
      </p:sp>
      <p:sp>
        <p:nvSpPr>
          <p:cNvPr id="24" name="Text 22"/>
          <p:cNvSpPr/>
          <p:nvPr/>
        </p:nvSpPr>
        <p:spPr>
          <a:xfrm>
            <a:off x="7550468" y="6157198"/>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Mobile application for data visualization</a:t>
            </a:r>
            <a:endParaRPr lang="en-US" sz="1450" dirty="0"/>
          </a:p>
        </p:txBody>
      </p:sp>
      <p:sp>
        <p:nvSpPr>
          <p:cNvPr id="25" name="Text 23"/>
          <p:cNvSpPr/>
          <p:nvPr/>
        </p:nvSpPr>
        <p:spPr>
          <a:xfrm>
            <a:off x="7550468" y="6521053"/>
            <a:ext cx="6301740" cy="298609"/>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666666"/>
                </a:solidFill>
                <a:latin typeface="IBM Plex Sans" pitchFamily="34" charset="0"/>
                <a:ea typeface="IBM Plex Sans" pitchFamily="34" charset="-122"/>
                <a:cs typeface="IBM Plex Sans" pitchFamily="34" charset="-120"/>
              </a:rPr>
              <a:t>API development for third-party integrations</a:t>
            </a:r>
            <a:endParaRPr lang="en-US" sz="1450" dirty="0"/>
          </a:p>
        </p:txBody>
      </p:sp>
      <p:sp>
        <p:nvSpPr>
          <p:cNvPr id="26" name="Text 24"/>
          <p:cNvSpPr/>
          <p:nvPr/>
        </p:nvSpPr>
        <p:spPr>
          <a:xfrm>
            <a:off x="785813" y="7094815"/>
            <a:ext cx="13058775" cy="597218"/>
          </a:xfrm>
          <a:prstGeom prst="rect">
            <a:avLst/>
          </a:prstGeom>
          <a:noFill/>
          <a:ln/>
        </p:spPr>
        <p:txBody>
          <a:bodyPr wrap="square" lIns="0" tIns="0" rIns="0" bIns="0" rtlCol="0" anchor="t"/>
          <a:lstStyle/>
          <a:p>
            <a:pPr marL="0" indent="0" algn="l">
              <a:lnSpc>
                <a:spcPts val="2350"/>
              </a:lnSpc>
              <a:buNone/>
            </a:pPr>
            <a:r>
              <a:rPr lang="en-US" sz="1450" b="1" dirty="0">
                <a:solidFill>
                  <a:srgbClr val="124DF0"/>
                </a:solidFill>
                <a:latin typeface="IBM Plex Sans" pitchFamily="34" charset="0"/>
                <a:ea typeface="IBM Plex Sans" pitchFamily="34" charset="-122"/>
                <a:cs typeface="IBM Plex Sans" pitchFamily="34" charset="-120"/>
              </a:rPr>
              <a:t>Thank you for your attention!</a:t>
            </a:r>
            <a:r>
              <a:rPr lang="en-US" sz="1450" dirty="0">
                <a:solidFill>
                  <a:srgbClr val="666666"/>
                </a:solidFill>
                <a:latin typeface="IBM Plex Sans" pitchFamily="34" charset="0"/>
                <a:ea typeface="IBM Plex Sans" pitchFamily="34" charset="-122"/>
                <a:cs typeface="IBM Plex Sans" pitchFamily="34" charset="-120"/>
              </a:rPr>
              <a:t> This project demonstrates the practical application of embedded systems principles in automotive safety technology, showcasing the potential of STM32 microcontrollers in mission-critical applications.</a:t>
            </a:r>
            <a:endParaRPr lang="en-US" sz="1450" dirty="0"/>
          </a:p>
        </p:txBody>
      </p:sp>
      <p:pic>
        <p:nvPicPr>
          <p:cNvPr id="27" name="Picture 26">
            <a:extLst>
              <a:ext uri="{FF2B5EF4-FFF2-40B4-BE49-F238E27FC236}">
                <a16:creationId xmlns:a16="http://schemas.microsoft.com/office/drawing/2014/main" id="{73089F97-02CF-006C-7BDC-E800C9B8B763}"/>
              </a:ext>
            </a:extLst>
          </p:cNvPr>
          <p:cNvPicPr>
            <a:picLocks noChangeAspect="1"/>
          </p:cNvPicPr>
          <p:nvPr/>
        </p:nvPicPr>
        <p:blipFill>
          <a:blip r:embed="rId3"/>
          <a:stretch>
            <a:fillRect/>
          </a:stretch>
        </p:blipFill>
        <p:spPr>
          <a:xfrm>
            <a:off x="12762920" y="7419862"/>
            <a:ext cx="1867480" cy="8097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3517" y="353020"/>
            <a:ext cx="3209806" cy="401241"/>
          </a:xfrm>
          <a:prstGeom prst="rect">
            <a:avLst/>
          </a:prstGeom>
          <a:noFill/>
          <a:ln/>
        </p:spPr>
        <p:txBody>
          <a:bodyPr wrap="none" lIns="0" tIns="0" rIns="0" bIns="0" rtlCol="0" anchor="t"/>
          <a:lstStyle/>
          <a:p>
            <a:pPr marL="0" indent="0" algn="l">
              <a:lnSpc>
                <a:spcPts val="3150"/>
              </a:lnSpc>
              <a:buNone/>
            </a:pPr>
            <a:r>
              <a:rPr lang="en-US" sz="2500" dirty="0">
                <a:solidFill>
                  <a:srgbClr val="3F6FF3"/>
                </a:solidFill>
                <a:latin typeface="Outfit Medium" pitchFamily="34" charset="0"/>
                <a:ea typeface="Outfit Medium" pitchFamily="34" charset="-122"/>
                <a:cs typeface="Outfit Medium" pitchFamily="34" charset="-120"/>
              </a:rPr>
              <a:t>Project Overview</a:t>
            </a:r>
            <a:endParaRPr lang="en-US" sz="2500" dirty="0"/>
          </a:p>
        </p:txBody>
      </p:sp>
      <p:sp>
        <p:nvSpPr>
          <p:cNvPr id="3" name="Text 1"/>
          <p:cNvSpPr/>
          <p:nvPr/>
        </p:nvSpPr>
        <p:spPr>
          <a:xfrm>
            <a:off x="513517" y="1075134"/>
            <a:ext cx="2123003" cy="240744"/>
          </a:xfrm>
          <a:prstGeom prst="rect">
            <a:avLst/>
          </a:prstGeom>
          <a:noFill/>
          <a:ln/>
        </p:spPr>
        <p:txBody>
          <a:bodyPr wrap="none" lIns="0" tIns="0" rIns="0" bIns="0" rtlCol="0" anchor="t"/>
          <a:lstStyle/>
          <a:p>
            <a:pPr marL="0" indent="0" algn="l">
              <a:lnSpc>
                <a:spcPts val="1850"/>
              </a:lnSpc>
              <a:buNone/>
            </a:pPr>
            <a:r>
              <a:rPr lang="en-US" sz="1500" dirty="0">
                <a:solidFill>
                  <a:srgbClr val="3F6FF3"/>
                </a:solidFill>
                <a:latin typeface="Outfit Medium" pitchFamily="34" charset="0"/>
                <a:ea typeface="Outfit Medium" pitchFamily="34" charset="-122"/>
                <a:cs typeface="Outfit Medium" pitchFamily="34" charset="-120"/>
              </a:rPr>
              <a:t>What is a Car Black Box?</a:t>
            </a:r>
            <a:endParaRPr lang="en-US" sz="1500" dirty="0"/>
          </a:p>
        </p:txBody>
      </p:sp>
      <p:sp>
        <p:nvSpPr>
          <p:cNvPr id="4" name="Text 2"/>
          <p:cNvSpPr/>
          <p:nvPr/>
        </p:nvSpPr>
        <p:spPr>
          <a:xfrm>
            <a:off x="513517" y="1444228"/>
            <a:ext cx="6645116" cy="821055"/>
          </a:xfrm>
          <a:prstGeom prst="rect">
            <a:avLst/>
          </a:prstGeom>
          <a:noFill/>
          <a:ln/>
        </p:spPr>
        <p:txBody>
          <a:bodyPr wrap="square" lIns="0" tIns="0" rIns="0" bIns="0" rtlCol="0" anchor="t"/>
          <a:lstStyle/>
          <a:p>
            <a:pPr marL="0" indent="0" algn="l">
              <a:lnSpc>
                <a:spcPts val="1600"/>
              </a:lnSpc>
              <a:buNone/>
            </a:pPr>
            <a:r>
              <a:rPr lang="en-US" sz="1000" dirty="0">
                <a:solidFill>
                  <a:srgbClr val="666666"/>
                </a:solidFill>
                <a:latin typeface="IBM Plex Sans" pitchFamily="34" charset="0"/>
                <a:ea typeface="IBM Plex Sans" pitchFamily="34" charset="-122"/>
                <a:cs typeface="IBM Plex Sans" pitchFamily="34" charset="-120"/>
              </a:rPr>
              <a:t>A Car Black Box, also known as an Event Data Recorder (EDR), is a sophisticated embedded system that continuously monitors and records critical vehicle parameters, driver actions, and environmental data. Unlike aircraft black boxes, automotive EDRs focus on pre-crash, crash, and post-crash data collection to provide comprehensive accident analysis capabilities.</a:t>
            </a:r>
            <a:endParaRPr lang="en-US" sz="1000" dirty="0"/>
          </a:p>
        </p:txBody>
      </p:sp>
      <p:sp>
        <p:nvSpPr>
          <p:cNvPr id="5" name="Text 3"/>
          <p:cNvSpPr/>
          <p:nvPr/>
        </p:nvSpPr>
        <p:spPr>
          <a:xfrm>
            <a:off x="513517" y="2380774"/>
            <a:ext cx="6645116" cy="615791"/>
          </a:xfrm>
          <a:prstGeom prst="rect">
            <a:avLst/>
          </a:prstGeom>
          <a:noFill/>
          <a:ln/>
        </p:spPr>
        <p:txBody>
          <a:bodyPr wrap="square" lIns="0" tIns="0" rIns="0" bIns="0" rtlCol="0" anchor="t"/>
          <a:lstStyle/>
          <a:p>
            <a:pPr marL="0" indent="0" algn="l">
              <a:lnSpc>
                <a:spcPts val="1600"/>
              </a:lnSpc>
              <a:buNone/>
            </a:pPr>
            <a:r>
              <a:rPr lang="en-US" sz="1000" dirty="0">
                <a:solidFill>
                  <a:srgbClr val="666666"/>
                </a:solidFill>
                <a:latin typeface="IBM Plex Sans" pitchFamily="34" charset="0"/>
                <a:ea typeface="IBM Plex Sans" pitchFamily="34" charset="-122"/>
                <a:cs typeface="IBM Plex Sans" pitchFamily="34" charset="-120"/>
              </a:rPr>
              <a:t>This system serves as an impartial witness to vehicular events, capturing data with millisecond precision to reconstruct incidents accurately. The implementation utilizes the powerful STM32F407 microcontroller, providing robust processing capabilities and extensive peripheral integration for comprehensive data acquisition.</a:t>
            </a:r>
            <a:endParaRPr lang="en-US" sz="1000" dirty="0"/>
          </a:p>
        </p:txBody>
      </p:sp>
      <p:pic>
        <p:nvPicPr>
          <p:cNvPr id="6" name="Image 0" descr="preencoded.png"/>
          <p:cNvPicPr>
            <a:picLocks noChangeAspect="1"/>
          </p:cNvPicPr>
          <p:nvPr/>
        </p:nvPicPr>
        <p:blipFill>
          <a:blip r:embed="rId3"/>
          <a:stretch>
            <a:fillRect/>
          </a:stretch>
        </p:blipFill>
        <p:spPr>
          <a:xfrm>
            <a:off x="7479387" y="1091208"/>
            <a:ext cx="6645116" cy="6645116"/>
          </a:xfrm>
          <a:prstGeom prst="rect">
            <a:avLst/>
          </a:prstGeom>
        </p:spPr>
      </p:pic>
      <p:sp>
        <p:nvSpPr>
          <p:cNvPr id="7" name="Text 4"/>
          <p:cNvSpPr/>
          <p:nvPr/>
        </p:nvSpPr>
        <p:spPr>
          <a:xfrm>
            <a:off x="7479387" y="7880747"/>
            <a:ext cx="6645116" cy="205264"/>
          </a:xfrm>
          <a:prstGeom prst="rect">
            <a:avLst/>
          </a:prstGeom>
          <a:noFill/>
          <a:ln/>
        </p:spPr>
        <p:txBody>
          <a:bodyPr wrap="none" lIns="0" tIns="0" rIns="0" bIns="0" rtlCol="0" anchor="t"/>
          <a:lstStyle/>
          <a:p>
            <a:pPr marL="0" indent="0" algn="l">
              <a:lnSpc>
                <a:spcPts val="1600"/>
              </a:lnSpc>
              <a:buNone/>
            </a:pPr>
            <a:r>
              <a:rPr lang="en-US" sz="1000" dirty="0">
                <a:solidFill>
                  <a:srgbClr val="124DF0"/>
                </a:solidFill>
                <a:latin typeface="IBM Plex Sans" pitchFamily="34" charset="0"/>
                <a:ea typeface="IBM Plex Sans" pitchFamily="34" charset="-122"/>
                <a:cs typeface="IBM Plex Sans" pitchFamily="34" charset="-120"/>
              </a:rPr>
              <a:t>Key Benefits:</a:t>
            </a:r>
            <a:endParaRPr lang="en-US" sz="1000" dirty="0"/>
          </a:p>
        </p:txBody>
      </p:sp>
      <p:sp>
        <p:nvSpPr>
          <p:cNvPr id="8" name="Text 5"/>
          <p:cNvSpPr/>
          <p:nvPr/>
        </p:nvSpPr>
        <p:spPr>
          <a:xfrm>
            <a:off x="7479387" y="8201501"/>
            <a:ext cx="6645116" cy="2052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666666"/>
                </a:solidFill>
                <a:latin typeface="IBM Plex Sans" pitchFamily="34" charset="0"/>
                <a:ea typeface="IBM Plex Sans" pitchFamily="34" charset="-122"/>
                <a:cs typeface="IBM Plex Sans" pitchFamily="34" charset="-120"/>
              </a:rPr>
              <a:t>Objective incident documentation</a:t>
            </a:r>
            <a:endParaRPr lang="en-US" sz="1000" dirty="0"/>
          </a:p>
        </p:txBody>
      </p:sp>
      <p:sp>
        <p:nvSpPr>
          <p:cNvPr id="9" name="Text 6"/>
          <p:cNvSpPr/>
          <p:nvPr/>
        </p:nvSpPr>
        <p:spPr>
          <a:xfrm>
            <a:off x="7479387" y="8451652"/>
            <a:ext cx="6645116" cy="2052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666666"/>
                </a:solidFill>
                <a:latin typeface="IBM Plex Sans" pitchFamily="34" charset="0"/>
                <a:ea typeface="IBM Plex Sans" pitchFamily="34" charset="-122"/>
                <a:cs typeface="IBM Plex Sans" pitchFamily="34" charset="-120"/>
              </a:rPr>
              <a:t>Enhanced vehicle safety analysis</a:t>
            </a:r>
            <a:endParaRPr lang="en-US" sz="1000" dirty="0"/>
          </a:p>
        </p:txBody>
      </p:sp>
      <p:sp>
        <p:nvSpPr>
          <p:cNvPr id="10" name="Text 7"/>
          <p:cNvSpPr/>
          <p:nvPr/>
        </p:nvSpPr>
        <p:spPr>
          <a:xfrm>
            <a:off x="7479387" y="8701802"/>
            <a:ext cx="6645116" cy="2052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666666"/>
                </a:solidFill>
                <a:latin typeface="IBM Plex Sans" pitchFamily="34" charset="0"/>
                <a:ea typeface="IBM Plex Sans" pitchFamily="34" charset="-122"/>
                <a:cs typeface="IBM Plex Sans" pitchFamily="34" charset="-120"/>
              </a:rPr>
              <a:t>Insurance claim validation</a:t>
            </a:r>
            <a:endParaRPr lang="en-US" sz="1000" dirty="0"/>
          </a:p>
        </p:txBody>
      </p:sp>
      <p:sp>
        <p:nvSpPr>
          <p:cNvPr id="11" name="Text 8"/>
          <p:cNvSpPr/>
          <p:nvPr/>
        </p:nvSpPr>
        <p:spPr>
          <a:xfrm>
            <a:off x="7479387" y="8951952"/>
            <a:ext cx="6645116" cy="2052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666666"/>
                </a:solidFill>
                <a:latin typeface="IBM Plex Sans" pitchFamily="34" charset="0"/>
                <a:ea typeface="IBM Plex Sans" pitchFamily="34" charset="-122"/>
                <a:cs typeface="IBM Plex Sans" pitchFamily="34" charset="-120"/>
              </a:rPr>
              <a:t>Fleet management optimization</a:t>
            </a:r>
            <a:endParaRPr lang="en-US" sz="1000" dirty="0"/>
          </a:p>
        </p:txBody>
      </p:sp>
      <p:sp>
        <p:nvSpPr>
          <p:cNvPr id="12" name="Text 9"/>
          <p:cNvSpPr/>
          <p:nvPr/>
        </p:nvSpPr>
        <p:spPr>
          <a:xfrm>
            <a:off x="7479387" y="9202103"/>
            <a:ext cx="6645116" cy="2052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666666"/>
                </a:solidFill>
                <a:latin typeface="IBM Plex Sans" pitchFamily="34" charset="0"/>
                <a:ea typeface="IBM Plex Sans" pitchFamily="34" charset="-122"/>
                <a:cs typeface="IBM Plex Sans" pitchFamily="34" charset="-120"/>
              </a:rPr>
              <a:t>Legal evidence support</a:t>
            </a:r>
            <a:endParaRPr lang="en-US" sz="1000" dirty="0"/>
          </a:p>
        </p:txBody>
      </p:sp>
      <p:pic>
        <p:nvPicPr>
          <p:cNvPr id="13" name="Picture 12">
            <a:extLst>
              <a:ext uri="{FF2B5EF4-FFF2-40B4-BE49-F238E27FC236}">
                <a16:creationId xmlns:a16="http://schemas.microsoft.com/office/drawing/2014/main" id="{47080166-EDE7-6546-4A0F-5A084BB836A3}"/>
              </a:ext>
            </a:extLst>
          </p:cNvPr>
          <p:cNvPicPr>
            <a:picLocks noChangeAspect="1"/>
          </p:cNvPicPr>
          <p:nvPr/>
        </p:nvPicPr>
        <p:blipFill>
          <a:blip r:embed="rId4"/>
          <a:stretch>
            <a:fillRect/>
          </a:stretch>
        </p:blipFill>
        <p:spPr>
          <a:xfrm>
            <a:off x="12762920" y="7736324"/>
            <a:ext cx="1867480" cy="4932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0803"/>
            <a:ext cx="6941106" cy="558165"/>
          </a:xfrm>
          <a:prstGeom prst="rect">
            <a:avLst/>
          </a:prstGeom>
          <a:noFill/>
          <a:ln/>
        </p:spPr>
        <p:txBody>
          <a:bodyPr wrap="none" lIns="0" tIns="0" rIns="0" bIns="0" rtlCol="0" anchor="t"/>
          <a:lstStyle/>
          <a:p>
            <a:pPr marL="0" indent="0" algn="l">
              <a:lnSpc>
                <a:spcPts val="4350"/>
              </a:lnSpc>
              <a:buNone/>
            </a:pPr>
            <a:r>
              <a:rPr lang="en-US" sz="3500" dirty="0">
                <a:solidFill>
                  <a:srgbClr val="3F6FF3"/>
                </a:solidFill>
                <a:latin typeface="Outfit Medium" pitchFamily="34" charset="0"/>
                <a:ea typeface="Outfit Medium" pitchFamily="34" charset="-122"/>
                <a:cs typeface="Outfit Medium" pitchFamily="34" charset="-120"/>
              </a:rPr>
              <a:t>Critical Use Cases and Applications</a:t>
            </a:r>
            <a:endParaRPr lang="en-US" sz="3500" dirty="0"/>
          </a:p>
        </p:txBody>
      </p:sp>
      <p:sp>
        <p:nvSpPr>
          <p:cNvPr id="4" name="Shape 1"/>
          <p:cNvSpPr/>
          <p:nvPr/>
        </p:nvSpPr>
        <p:spPr>
          <a:xfrm>
            <a:off x="6280190" y="1536859"/>
            <a:ext cx="3688913" cy="3473172"/>
          </a:xfrm>
          <a:prstGeom prst="roundRect">
            <a:avLst>
              <a:gd name="adj" fmla="val 4629"/>
            </a:avLst>
          </a:prstGeom>
          <a:solidFill>
            <a:srgbClr val="CFDBFC"/>
          </a:solidFill>
          <a:ln w="7620">
            <a:solidFill>
              <a:srgbClr val="B5C1E2"/>
            </a:solidFill>
            <a:prstDash val="solid"/>
          </a:ln>
          <a:effectLst>
            <a:outerShdw dist="16510" dir="2700000" algn="bl" rotWithShape="0">
              <a:srgbClr val="B5C1E2">
                <a:alpha val="100000"/>
              </a:srgbClr>
            </a:outerShdw>
          </a:effectLst>
        </p:spPr>
      </p:sp>
      <p:sp>
        <p:nvSpPr>
          <p:cNvPr id="5" name="Shape 2"/>
          <p:cNvSpPr/>
          <p:nvPr/>
        </p:nvSpPr>
        <p:spPr>
          <a:xfrm>
            <a:off x="6466403" y="1723073"/>
            <a:ext cx="535781" cy="535781"/>
          </a:xfrm>
          <a:prstGeom prst="roundRect">
            <a:avLst>
              <a:gd name="adj" fmla="val 17064968"/>
            </a:avLst>
          </a:prstGeom>
          <a:solidFill>
            <a:srgbClr val="A2B9F9"/>
          </a:solidFill>
          <a:ln/>
        </p:spPr>
      </p:sp>
      <p:pic>
        <p:nvPicPr>
          <p:cNvPr id="6" name="Image 1" descr="preencoded.png"/>
          <p:cNvPicPr>
            <a:picLocks noChangeAspect="1"/>
          </p:cNvPicPr>
          <p:nvPr/>
        </p:nvPicPr>
        <p:blipFill>
          <a:blip r:embed="rId4"/>
          <a:stretch>
            <a:fillRect/>
          </a:stretch>
        </p:blipFill>
        <p:spPr>
          <a:xfrm>
            <a:off x="6613684" y="1840230"/>
            <a:ext cx="241102" cy="301347"/>
          </a:xfrm>
          <a:prstGeom prst="rect">
            <a:avLst/>
          </a:prstGeom>
        </p:spPr>
      </p:pic>
      <p:sp>
        <p:nvSpPr>
          <p:cNvPr id="7" name="Text 3"/>
          <p:cNvSpPr/>
          <p:nvPr/>
        </p:nvSpPr>
        <p:spPr>
          <a:xfrm>
            <a:off x="6466403" y="2437448"/>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000000"/>
                </a:solidFill>
                <a:latin typeface="Outfit Medium" pitchFamily="34" charset="0"/>
                <a:ea typeface="Outfit Medium" pitchFamily="34" charset="-122"/>
                <a:cs typeface="Outfit Medium" pitchFamily="34" charset="-120"/>
              </a:rPr>
              <a:t>Accident Investigation</a:t>
            </a:r>
            <a:endParaRPr lang="en-US" sz="1750" dirty="0"/>
          </a:p>
        </p:txBody>
      </p:sp>
      <p:sp>
        <p:nvSpPr>
          <p:cNvPr id="8" name="Text 4"/>
          <p:cNvSpPr/>
          <p:nvPr/>
        </p:nvSpPr>
        <p:spPr>
          <a:xfrm>
            <a:off x="6466403" y="2823567"/>
            <a:ext cx="3316486" cy="200025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BM Plex Sans" pitchFamily="34" charset="0"/>
                <a:ea typeface="IBM Plex Sans" pitchFamily="34" charset="-122"/>
                <a:cs typeface="IBM Plex Sans" pitchFamily="34" charset="-120"/>
              </a:rPr>
              <a:t>Provides forensic-level data analysis for crash reconstruction, including vehicle speed, acceleration patterns, braking force, and impact dynamics. This data helps investigators determine causation factors and sequence of events leading to accidents.</a:t>
            </a:r>
            <a:endParaRPr lang="en-US" sz="1400" dirty="0"/>
          </a:p>
        </p:txBody>
      </p:sp>
      <p:sp>
        <p:nvSpPr>
          <p:cNvPr id="9" name="Shape 5"/>
          <p:cNvSpPr/>
          <p:nvPr/>
        </p:nvSpPr>
        <p:spPr>
          <a:xfrm>
            <a:off x="10147697" y="1536859"/>
            <a:ext cx="3688913" cy="3473172"/>
          </a:xfrm>
          <a:prstGeom prst="roundRect">
            <a:avLst>
              <a:gd name="adj" fmla="val 4629"/>
            </a:avLst>
          </a:prstGeom>
          <a:solidFill>
            <a:srgbClr val="CFDBFC"/>
          </a:solidFill>
          <a:ln w="7620">
            <a:solidFill>
              <a:srgbClr val="B5C1E2"/>
            </a:solidFill>
            <a:prstDash val="solid"/>
          </a:ln>
          <a:effectLst>
            <a:outerShdw dist="16510" dir="2700000" algn="bl" rotWithShape="0">
              <a:srgbClr val="B5C1E2">
                <a:alpha val="100000"/>
              </a:srgbClr>
            </a:outerShdw>
          </a:effectLst>
        </p:spPr>
      </p:sp>
      <p:sp>
        <p:nvSpPr>
          <p:cNvPr id="10" name="Shape 6"/>
          <p:cNvSpPr/>
          <p:nvPr/>
        </p:nvSpPr>
        <p:spPr>
          <a:xfrm>
            <a:off x="10333911" y="1723073"/>
            <a:ext cx="535781" cy="535781"/>
          </a:xfrm>
          <a:prstGeom prst="roundRect">
            <a:avLst>
              <a:gd name="adj" fmla="val 17064968"/>
            </a:avLst>
          </a:prstGeom>
          <a:solidFill>
            <a:srgbClr val="A2B9F9"/>
          </a:solidFill>
          <a:ln/>
        </p:spPr>
      </p:sp>
      <p:pic>
        <p:nvPicPr>
          <p:cNvPr id="11" name="Image 2" descr="preencoded.png"/>
          <p:cNvPicPr>
            <a:picLocks noChangeAspect="1"/>
          </p:cNvPicPr>
          <p:nvPr/>
        </p:nvPicPr>
        <p:blipFill>
          <a:blip r:embed="rId5"/>
          <a:stretch>
            <a:fillRect/>
          </a:stretch>
        </p:blipFill>
        <p:spPr>
          <a:xfrm>
            <a:off x="10481191" y="1840230"/>
            <a:ext cx="241102" cy="301347"/>
          </a:xfrm>
          <a:prstGeom prst="rect">
            <a:avLst/>
          </a:prstGeom>
        </p:spPr>
      </p:pic>
      <p:sp>
        <p:nvSpPr>
          <p:cNvPr id="12" name="Text 7"/>
          <p:cNvSpPr/>
          <p:nvPr/>
        </p:nvSpPr>
        <p:spPr>
          <a:xfrm>
            <a:off x="10333911" y="2437448"/>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000000"/>
                </a:solidFill>
                <a:latin typeface="Outfit Medium" pitchFamily="34" charset="0"/>
                <a:ea typeface="Outfit Medium" pitchFamily="34" charset="-122"/>
                <a:cs typeface="Outfit Medium" pitchFamily="34" charset="-120"/>
              </a:rPr>
              <a:t>Insurance Validation</a:t>
            </a:r>
            <a:endParaRPr lang="en-US" sz="1750" dirty="0"/>
          </a:p>
        </p:txBody>
      </p:sp>
      <p:sp>
        <p:nvSpPr>
          <p:cNvPr id="13" name="Text 8"/>
          <p:cNvSpPr/>
          <p:nvPr/>
        </p:nvSpPr>
        <p:spPr>
          <a:xfrm>
            <a:off x="10333911" y="2823567"/>
            <a:ext cx="3316486" cy="200025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BM Plex Sans" pitchFamily="34" charset="0"/>
                <a:ea typeface="IBM Plex Sans" pitchFamily="34" charset="-122"/>
                <a:cs typeface="IBM Plex Sans" pitchFamily="34" charset="-120"/>
              </a:rPr>
              <a:t>Delivers objective, tamper-proof evidence for insurance claims processing. The system records factual data that eliminates disputes about driver behavior, vehicle speed, and impact severity, streamlining claim resolution processes.</a:t>
            </a:r>
            <a:endParaRPr lang="en-US" sz="1400" dirty="0"/>
          </a:p>
        </p:txBody>
      </p:sp>
      <p:sp>
        <p:nvSpPr>
          <p:cNvPr id="14" name="Shape 9"/>
          <p:cNvSpPr/>
          <p:nvPr/>
        </p:nvSpPr>
        <p:spPr>
          <a:xfrm>
            <a:off x="6280190" y="5188625"/>
            <a:ext cx="7556421" cy="2330172"/>
          </a:xfrm>
          <a:prstGeom prst="roundRect">
            <a:avLst>
              <a:gd name="adj" fmla="val 6899"/>
            </a:avLst>
          </a:prstGeom>
          <a:solidFill>
            <a:srgbClr val="CFDBFC"/>
          </a:solidFill>
          <a:ln w="7620">
            <a:solidFill>
              <a:srgbClr val="B5C1E2"/>
            </a:solidFill>
            <a:prstDash val="solid"/>
          </a:ln>
          <a:effectLst>
            <a:outerShdw dist="16510" dir="2700000" algn="bl" rotWithShape="0">
              <a:srgbClr val="B5C1E2">
                <a:alpha val="100000"/>
              </a:srgbClr>
            </a:outerShdw>
          </a:effectLst>
        </p:spPr>
      </p:sp>
      <p:sp>
        <p:nvSpPr>
          <p:cNvPr id="15" name="Shape 10"/>
          <p:cNvSpPr/>
          <p:nvPr/>
        </p:nvSpPr>
        <p:spPr>
          <a:xfrm>
            <a:off x="6466403" y="5374838"/>
            <a:ext cx="535781" cy="535781"/>
          </a:xfrm>
          <a:prstGeom prst="roundRect">
            <a:avLst>
              <a:gd name="adj" fmla="val 17064968"/>
            </a:avLst>
          </a:prstGeom>
          <a:solidFill>
            <a:srgbClr val="A2B9F9"/>
          </a:solidFill>
          <a:ln/>
        </p:spPr>
      </p:sp>
      <p:pic>
        <p:nvPicPr>
          <p:cNvPr id="16" name="Image 3" descr="preencoded.png"/>
          <p:cNvPicPr>
            <a:picLocks noChangeAspect="1"/>
          </p:cNvPicPr>
          <p:nvPr/>
        </p:nvPicPr>
        <p:blipFill>
          <a:blip r:embed="rId6"/>
          <a:stretch>
            <a:fillRect/>
          </a:stretch>
        </p:blipFill>
        <p:spPr>
          <a:xfrm>
            <a:off x="6613684" y="5491996"/>
            <a:ext cx="241102" cy="301347"/>
          </a:xfrm>
          <a:prstGeom prst="rect">
            <a:avLst/>
          </a:prstGeom>
        </p:spPr>
      </p:pic>
      <p:sp>
        <p:nvSpPr>
          <p:cNvPr id="17" name="Text 11"/>
          <p:cNvSpPr/>
          <p:nvPr/>
        </p:nvSpPr>
        <p:spPr>
          <a:xfrm>
            <a:off x="6466403" y="6089213"/>
            <a:ext cx="2429828" cy="278963"/>
          </a:xfrm>
          <a:prstGeom prst="rect">
            <a:avLst/>
          </a:prstGeom>
          <a:noFill/>
          <a:ln/>
        </p:spPr>
        <p:txBody>
          <a:bodyPr wrap="none" lIns="0" tIns="0" rIns="0" bIns="0" rtlCol="0" anchor="t"/>
          <a:lstStyle/>
          <a:p>
            <a:pPr marL="0" indent="0" algn="l">
              <a:lnSpc>
                <a:spcPts val="2150"/>
              </a:lnSpc>
              <a:buNone/>
            </a:pPr>
            <a:r>
              <a:rPr lang="en-US" sz="1750" dirty="0">
                <a:solidFill>
                  <a:srgbClr val="000000"/>
                </a:solidFill>
                <a:latin typeface="Outfit Medium" pitchFamily="34" charset="0"/>
                <a:ea typeface="Outfit Medium" pitchFamily="34" charset="-122"/>
                <a:cs typeface="Outfit Medium" pitchFamily="34" charset="-120"/>
              </a:rPr>
              <a:t>Driver Behavior Analysis</a:t>
            </a:r>
            <a:endParaRPr lang="en-US" sz="1750" dirty="0"/>
          </a:p>
        </p:txBody>
      </p:sp>
      <p:sp>
        <p:nvSpPr>
          <p:cNvPr id="18" name="Text 12"/>
          <p:cNvSpPr/>
          <p:nvPr/>
        </p:nvSpPr>
        <p:spPr>
          <a:xfrm>
            <a:off x="6466403" y="6475333"/>
            <a:ext cx="7183993" cy="857250"/>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IBM Plex Sans" pitchFamily="34" charset="0"/>
                <a:ea typeface="IBM Plex Sans" pitchFamily="34" charset="-122"/>
                <a:cs typeface="IBM Plex Sans" pitchFamily="34" charset="-120"/>
              </a:rPr>
              <a:t>Continuously monitors driving patterns including harsh acceleration, sudden braking, rapid lane changes, and speeding incidents. This data supports driver training programs and safety improvement initiatives.</a:t>
            </a:r>
            <a:endParaRPr lang="en-US" sz="1400" dirty="0"/>
          </a:p>
        </p:txBody>
      </p:sp>
      <p:pic>
        <p:nvPicPr>
          <p:cNvPr id="19" name="Picture 18">
            <a:extLst>
              <a:ext uri="{FF2B5EF4-FFF2-40B4-BE49-F238E27FC236}">
                <a16:creationId xmlns:a16="http://schemas.microsoft.com/office/drawing/2014/main" id="{39307599-78FD-C8D7-96CE-75751D6A6F5E}"/>
              </a:ext>
            </a:extLst>
          </p:cNvPr>
          <p:cNvPicPr>
            <a:picLocks noChangeAspect="1"/>
          </p:cNvPicPr>
          <p:nvPr/>
        </p:nvPicPr>
        <p:blipFill>
          <a:blip r:embed="rId7"/>
          <a:stretch>
            <a:fillRect/>
          </a:stretch>
        </p:blipFill>
        <p:spPr>
          <a:xfrm>
            <a:off x="12762920" y="7697390"/>
            <a:ext cx="1867480" cy="5322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7701" y="452199"/>
            <a:ext cx="7622977" cy="513874"/>
          </a:xfrm>
          <a:prstGeom prst="rect">
            <a:avLst/>
          </a:prstGeom>
          <a:noFill/>
          <a:ln/>
        </p:spPr>
        <p:txBody>
          <a:bodyPr wrap="none" lIns="0" tIns="0" rIns="0" bIns="0" rtlCol="0" anchor="t"/>
          <a:lstStyle/>
          <a:p>
            <a:pPr marL="0" indent="0" algn="l">
              <a:lnSpc>
                <a:spcPts val="4000"/>
              </a:lnSpc>
              <a:buNone/>
            </a:pPr>
            <a:r>
              <a:rPr lang="en-US" sz="3200" dirty="0">
                <a:solidFill>
                  <a:srgbClr val="3F6FF3"/>
                </a:solidFill>
                <a:latin typeface="Outfit Medium" pitchFamily="34" charset="0"/>
                <a:ea typeface="Outfit Medium" pitchFamily="34" charset="-122"/>
                <a:cs typeface="Outfit Medium" pitchFamily="34" charset="-120"/>
              </a:rPr>
              <a:t>Advanced Fleet Management Capabilities</a:t>
            </a:r>
            <a:endParaRPr lang="en-US" sz="3200" dirty="0"/>
          </a:p>
        </p:txBody>
      </p:sp>
      <p:sp>
        <p:nvSpPr>
          <p:cNvPr id="3" name="Text 1"/>
          <p:cNvSpPr/>
          <p:nvPr/>
        </p:nvSpPr>
        <p:spPr>
          <a:xfrm>
            <a:off x="657701" y="1377077"/>
            <a:ext cx="3791426" cy="308372"/>
          </a:xfrm>
          <a:prstGeom prst="rect">
            <a:avLst/>
          </a:prstGeom>
          <a:noFill/>
          <a:ln/>
        </p:spPr>
        <p:txBody>
          <a:bodyPr wrap="none" lIns="0" tIns="0" rIns="0" bIns="0" rtlCol="0" anchor="t"/>
          <a:lstStyle/>
          <a:p>
            <a:pPr marL="0" indent="0" algn="l">
              <a:lnSpc>
                <a:spcPts val="2400"/>
              </a:lnSpc>
              <a:buNone/>
            </a:pPr>
            <a:r>
              <a:rPr lang="en-US" sz="1900" dirty="0">
                <a:solidFill>
                  <a:srgbClr val="3F6FF3"/>
                </a:solidFill>
                <a:latin typeface="Outfit Medium" pitchFamily="34" charset="0"/>
                <a:ea typeface="Outfit Medium" pitchFamily="34" charset="-122"/>
                <a:cs typeface="Outfit Medium" pitchFamily="34" charset="-120"/>
              </a:rPr>
              <a:t>Comprehensive Fleet Optimization</a:t>
            </a:r>
            <a:endParaRPr lang="en-US" sz="1900" dirty="0"/>
          </a:p>
        </p:txBody>
      </p:sp>
      <p:sp>
        <p:nvSpPr>
          <p:cNvPr id="4" name="Text 2"/>
          <p:cNvSpPr/>
          <p:nvPr/>
        </p:nvSpPr>
        <p:spPr>
          <a:xfrm>
            <a:off x="657701" y="1849874"/>
            <a:ext cx="7828478" cy="789027"/>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The Car Black Box system revolutionizes fleet management by providing real-time insights into vehicle performance, driver efficiency, and operational costs. Fleet managers can access detailed analytics on fuel consumption patterns, maintenance scheduling requirements, and route optimization opportunities.</a:t>
            </a:r>
            <a:endParaRPr lang="en-US" sz="1250" dirty="0"/>
          </a:p>
        </p:txBody>
      </p:sp>
      <p:sp>
        <p:nvSpPr>
          <p:cNvPr id="5" name="Text 3"/>
          <p:cNvSpPr/>
          <p:nvPr/>
        </p:nvSpPr>
        <p:spPr>
          <a:xfrm>
            <a:off x="657701" y="2786896"/>
            <a:ext cx="7828478" cy="263009"/>
          </a:xfrm>
          <a:prstGeom prst="rect">
            <a:avLst/>
          </a:prstGeom>
          <a:noFill/>
          <a:ln/>
        </p:spPr>
        <p:txBody>
          <a:bodyPr wrap="none" lIns="0" tIns="0" rIns="0" bIns="0" rtlCol="0" anchor="t"/>
          <a:lstStyle/>
          <a:p>
            <a:pPr marL="0" indent="0" algn="l">
              <a:lnSpc>
                <a:spcPts val="2050"/>
              </a:lnSpc>
              <a:buNone/>
            </a:pPr>
            <a:r>
              <a:rPr lang="en-US" sz="1250" dirty="0">
                <a:solidFill>
                  <a:srgbClr val="406FF4"/>
                </a:solidFill>
                <a:latin typeface="IBM Plex Sans" pitchFamily="34" charset="0"/>
                <a:ea typeface="IBM Plex Sans" pitchFamily="34" charset="-122"/>
                <a:cs typeface="IBM Plex Sans" pitchFamily="34" charset="-120"/>
              </a:rPr>
              <a:t>Performance Metrics Tracked:</a:t>
            </a:r>
            <a:endParaRPr lang="en-US" sz="1250" dirty="0"/>
          </a:p>
        </p:txBody>
      </p:sp>
      <p:sp>
        <p:nvSpPr>
          <p:cNvPr id="6" name="Text 4"/>
          <p:cNvSpPr/>
          <p:nvPr/>
        </p:nvSpPr>
        <p:spPr>
          <a:xfrm>
            <a:off x="657701" y="3197900"/>
            <a:ext cx="7828478" cy="263009"/>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666666"/>
                </a:solidFill>
                <a:latin typeface="IBM Plex Sans" pitchFamily="34" charset="0"/>
                <a:ea typeface="IBM Plex Sans" pitchFamily="34" charset="-122"/>
                <a:cs typeface="IBM Plex Sans" pitchFamily="34" charset="-120"/>
              </a:rPr>
              <a:t>Vehicle utilization rates and idle time analysis</a:t>
            </a:r>
            <a:endParaRPr lang="en-US" sz="1250" dirty="0"/>
          </a:p>
        </p:txBody>
      </p:sp>
      <p:sp>
        <p:nvSpPr>
          <p:cNvPr id="7" name="Text 5"/>
          <p:cNvSpPr/>
          <p:nvPr/>
        </p:nvSpPr>
        <p:spPr>
          <a:xfrm>
            <a:off x="657701" y="3518416"/>
            <a:ext cx="7828478" cy="263009"/>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666666"/>
                </a:solidFill>
                <a:latin typeface="IBM Plex Sans" pitchFamily="34" charset="0"/>
                <a:ea typeface="IBM Plex Sans" pitchFamily="34" charset="-122"/>
                <a:cs typeface="IBM Plex Sans" pitchFamily="34" charset="-120"/>
              </a:rPr>
              <a:t>Fuel efficiency patterns across different routes</a:t>
            </a:r>
            <a:endParaRPr lang="en-US" sz="1250" dirty="0"/>
          </a:p>
        </p:txBody>
      </p:sp>
      <p:sp>
        <p:nvSpPr>
          <p:cNvPr id="8" name="Text 6"/>
          <p:cNvSpPr/>
          <p:nvPr/>
        </p:nvSpPr>
        <p:spPr>
          <a:xfrm>
            <a:off x="657701" y="3838932"/>
            <a:ext cx="7828478" cy="263009"/>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666666"/>
                </a:solidFill>
                <a:latin typeface="IBM Plex Sans" pitchFamily="34" charset="0"/>
                <a:ea typeface="IBM Plex Sans" pitchFamily="34" charset="-122"/>
                <a:cs typeface="IBM Plex Sans" pitchFamily="34" charset="-120"/>
              </a:rPr>
              <a:t>Maintenance prediction based on usage patterns</a:t>
            </a:r>
            <a:endParaRPr lang="en-US" sz="1250" dirty="0"/>
          </a:p>
        </p:txBody>
      </p:sp>
      <p:sp>
        <p:nvSpPr>
          <p:cNvPr id="9" name="Text 7"/>
          <p:cNvSpPr/>
          <p:nvPr/>
        </p:nvSpPr>
        <p:spPr>
          <a:xfrm>
            <a:off x="657701" y="4159448"/>
            <a:ext cx="7828478" cy="263009"/>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666666"/>
                </a:solidFill>
                <a:latin typeface="IBM Plex Sans" pitchFamily="34" charset="0"/>
                <a:ea typeface="IBM Plex Sans" pitchFamily="34" charset="-122"/>
                <a:cs typeface="IBM Plex Sans" pitchFamily="34" charset="-120"/>
              </a:rPr>
              <a:t>Driver performance scoring and ranking</a:t>
            </a:r>
            <a:endParaRPr lang="en-US" sz="1250" dirty="0"/>
          </a:p>
        </p:txBody>
      </p:sp>
      <p:sp>
        <p:nvSpPr>
          <p:cNvPr id="10" name="Text 8"/>
          <p:cNvSpPr/>
          <p:nvPr/>
        </p:nvSpPr>
        <p:spPr>
          <a:xfrm>
            <a:off x="657701" y="4479965"/>
            <a:ext cx="7828478" cy="263009"/>
          </a:xfrm>
          <a:prstGeom prst="rect">
            <a:avLst/>
          </a:prstGeom>
          <a:noFill/>
          <a:ln/>
        </p:spPr>
        <p:txBody>
          <a:bodyPr wrap="none" lIns="0" tIns="0" rIns="0" bIns="0" rtlCol="0" anchor="t"/>
          <a:lstStyle/>
          <a:p>
            <a:pPr marL="342900" indent="-342900" algn="l">
              <a:lnSpc>
                <a:spcPts val="2050"/>
              </a:lnSpc>
              <a:buSzPct val="100000"/>
              <a:buChar char="•"/>
            </a:pPr>
            <a:r>
              <a:rPr lang="en-US" sz="1250" dirty="0">
                <a:solidFill>
                  <a:srgbClr val="666666"/>
                </a:solidFill>
                <a:latin typeface="IBM Plex Sans" pitchFamily="34" charset="0"/>
                <a:ea typeface="IBM Plex Sans" pitchFamily="34" charset="-122"/>
                <a:cs typeface="IBM Plex Sans" pitchFamily="34" charset="-120"/>
              </a:rPr>
              <a:t>Geofencing compliance and route adherence</a:t>
            </a:r>
            <a:endParaRPr lang="en-US" sz="1250" dirty="0"/>
          </a:p>
        </p:txBody>
      </p:sp>
      <p:sp>
        <p:nvSpPr>
          <p:cNvPr id="11" name="Text 9"/>
          <p:cNvSpPr/>
          <p:nvPr/>
        </p:nvSpPr>
        <p:spPr>
          <a:xfrm>
            <a:off x="657701" y="4890968"/>
            <a:ext cx="7828478" cy="789027"/>
          </a:xfrm>
          <a:prstGeom prst="rect">
            <a:avLst/>
          </a:prstGeom>
          <a:noFill/>
          <a:ln/>
        </p:spPr>
        <p:txBody>
          <a:bodyPr wrap="square" lIns="0" tIns="0" rIns="0" bIns="0" rtlCol="0" anchor="t"/>
          <a:lstStyle/>
          <a:p>
            <a:pPr marL="0" indent="0" algn="l">
              <a:lnSpc>
                <a:spcPts val="2050"/>
              </a:lnSpc>
              <a:buNone/>
            </a:pPr>
            <a:r>
              <a:rPr lang="en-US" sz="1250" dirty="0">
                <a:solidFill>
                  <a:srgbClr val="666666"/>
                </a:solidFill>
                <a:latin typeface="IBM Plex Sans" pitchFamily="34" charset="0"/>
                <a:ea typeface="IBM Plex Sans" pitchFamily="34" charset="-122"/>
                <a:cs typeface="IBM Plex Sans" pitchFamily="34" charset="-120"/>
              </a:rPr>
              <a:t>The system integrates seamlessly with existing fleet management software through standardized APIs, enabling comprehensive dashboard views and automated reporting capabilities. This integration reduces operational costs by up to 25% through optimized routing and predictive maintenance scheduling.</a:t>
            </a:r>
            <a:endParaRPr lang="en-US" sz="1250" dirty="0"/>
          </a:p>
        </p:txBody>
      </p:sp>
      <p:pic>
        <p:nvPicPr>
          <p:cNvPr id="12" name="Image 0" descr="preencoded.png"/>
          <p:cNvPicPr>
            <a:picLocks noChangeAspect="1"/>
          </p:cNvPicPr>
          <p:nvPr/>
        </p:nvPicPr>
        <p:blipFill>
          <a:blip r:embed="rId3"/>
          <a:stretch>
            <a:fillRect/>
          </a:stretch>
        </p:blipFill>
        <p:spPr>
          <a:xfrm>
            <a:off x="8895040" y="1397556"/>
            <a:ext cx="5085159" cy="5085159"/>
          </a:xfrm>
          <a:prstGeom prst="rect">
            <a:avLst/>
          </a:prstGeom>
        </p:spPr>
      </p:pic>
      <p:sp>
        <p:nvSpPr>
          <p:cNvPr id="13" name="Shape 10"/>
          <p:cNvSpPr/>
          <p:nvPr/>
        </p:nvSpPr>
        <p:spPr>
          <a:xfrm>
            <a:off x="8895040" y="6667619"/>
            <a:ext cx="5085159" cy="1487686"/>
          </a:xfrm>
          <a:prstGeom prst="roundRect">
            <a:avLst>
              <a:gd name="adj" fmla="val 9949"/>
            </a:avLst>
          </a:prstGeom>
          <a:solidFill>
            <a:srgbClr val="B7C9FA"/>
          </a:solidFill>
          <a:ln/>
        </p:spPr>
      </p:sp>
      <p:pic>
        <p:nvPicPr>
          <p:cNvPr id="14" name="Image 1" descr="preencoded.png"/>
          <p:cNvPicPr>
            <a:picLocks noChangeAspect="1"/>
          </p:cNvPicPr>
          <p:nvPr/>
        </p:nvPicPr>
        <p:blipFill>
          <a:blip r:embed="rId4"/>
          <a:stretch>
            <a:fillRect/>
          </a:stretch>
        </p:blipFill>
        <p:spPr>
          <a:xfrm>
            <a:off x="9059466" y="6919674"/>
            <a:ext cx="205502" cy="164425"/>
          </a:xfrm>
          <a:prstGeom prst="rect">
            <a:avLst/>
          </a:prstGeom>
        </p:spPr>
      </p:pic>
      <p:sp>
        <p:nvSpPr>
          <p:cNvPr id="15" name="Text 11"/>
          <p:cNvSpPr/>
          <p:nvPr/>
        </p:nvSpPr>
        <p:spPr>
          <a:xfrm>
            <a:off x="9429393" y="6873121"/>
            <a:ext cx="4386382" cy="1052036"/>
          </a:xfrm>
          <a:prstGeom prst="rect">
            <a:avLst/>
          </a:prstGeom>
          <a:noFill/>
          <a:ln/>
        </p:spPr>
        <p:txBody>
          <a:bodyPr wrap="square" lIns="0" tIns="0" rIns="0" bIns="0" rtlCol="0" anchor="t"/>
          <a:lstStyle/>
          <a:p>
            <a:pPr marL="0" indent="0" algn="l">
              <a:lnSpc>
                <a:spcPts val="2050"/>
              </a:lnSpc>
              <a:buNone/>
            </a:pPr>
            <a:r>
              <a:rPr lang="en-US" sz="1250" b="1" dirty="0">
                <a:solidFill>
                  <a:srgbClr val="000000"/>
                </a:solidFill>
                <a:latin typeface="IBM Plex Sans" pitchFamily="34" charset="0"/>
                <a:ea typeface="IBM Plex Sans" pitchFamily="34" charset="-122"/>
                <a:cs typeface="IBM Plex Sans" pitchFamily="34" charset="-120"/>
              </a:rPr>
              <a:t>Legal Compliance:</a:t>
            </a:r>
            <a:r>
              <a:rPr lang="en-US" sz="1250" dirty="0">
                <a:solidFill>
                  <a:srgbClr val="000000"/>
                </a:solidFill>
                <a:latin typeface="IBM Plex Sans" pitchFamily="34" charset="0"/>
                <a:ea typeface="IBM Plex Sans" pitchFamily="34" charset="-122"/>
                <a:cs typeface="IBM Plex Sans" pitchFamily="34" charset="-120"/>
              </a:rPr>
              <a:t> Our implementation meets international standards for automotive data recording, ensuring admissibility in legal proceedings and insurance investigations.</a:t>
            </a:r>
            <a:endParaRPr lang="en-US" sz="1250" dirty="0"/>
          </a:p>
        </p:txBody>
      </p:sp>
      <p:pic>
        <p:nvPicPr>
          <p:cNvPr id="16" name="Picture 15">
            <a:extLst>
              <a:ext uri="{FF2B5EF4-FFF2-40B4-BE49-F238E27FC236}">
                <a16:creationId xmlns:a16="http://schemas.microsoft.com/office/drawing/2014/main" id="{C3948EF4-5CEF-17FD-6386-3C811DA24934}"/>
              </a:ext>
            </a:extLst>
          </p:cNvPr>
          <p:cNvPicPr>
            <a:picLocks noChangeAspect="1"/>
          </p:cNvPicPr>
          <p:nvPr/>
        </p:nvPicPr>
        <p:blipFill>
          <a:blip r:embed="rId5"/>
          <a:stretch>
            <a:fillRect/>
          </a:stretch>
        </p:blipFill>
        <p:spPr>
          <a:xfrm>
            <a:off x="8895040" y="6667618"/>
            <a:ext cx="5735360" cy="1561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78168"/>
            <a:ext cx="6979087" cy="558165"/>
          </a:xfrm>
          <a:prstGeom prst="rect">
            <a:avLst/>
          </a:prstGeom>
          <a:noFill/>
          <a:ln/>
        </p:spPr>
        <p:txBody>
          <a:bodyPr wrap="none" lIns="0" tIns="0" rIns="0" bIns="0" rtlCol="0" anchor="t"/>
          <a:lstStyle/>
          <a:p>
            <a:pPr marL="0" indent="0" algn="l">
              <a:lnSpc>
                <a:spcPts val="4350"/>
              </a:lnSpc>
              <a:buNone/>
            </a:pPr>
            <a:r>
              <a:rPr lang="en-US" sz="3500" dirty="0">
                <a:solidFill>
                  <a:srgbClr val="3F6FF3"/>
                </a:solidFill>
                <a:latin typeface="Outfit Medium" pitchFamily="34" charset="0"/>
                <a:ea typeface="Outfit Medium" pitchFamily="34" charset="-122"/>
                <a:cs typeface="Outfit Medium" pitchFamily="34" charset="-120"/>
              </a:rPr>
              <a:t>Technical Features and Capabilities</a:t>
            </a:r>
            <a:endParaRPr lang="en-US" sz="3500" dirty="0"/>
          </a:p>
        </p:txBody>
      </p:sp>
      <p:sp>
        <p:nvSpPr>
          <p:cNvPr id="3" name="Shape 1"/>
          <p:cNvSpPr/>
          <p:nvPr/>
        </p:nvSpPr>
        <p:spPr>
          <a:xfrm>
            <a:off x="793790" y="1761411"/>
            <a:ext cx="6432113" cy="3266480"/>
          </a:xfrm>
          <a:prstGeom prst="roundRect">
            <a:avLst>
              <a:gd name="adj" fmla="val 3359"/>
            </a:avLst>
          </a:prstGeom>
          <a:solidFill>
            <a:srgbClr val="FFFFFF">
              <a:alpha val="95000"/>
            </a:srgbClr>
          </a:solidFill>
          <a:ln/>
          <a:effectLst>
            <a:outerShdw dist="16510" dir="2700000" algn="bl" rotWithShape="0">
              <a:srgbClr val="B5C1E2">
                <a:alpha val="100000"/>
              </a:srgbClr>
            </a:outerShdw>
          </a:effectLst>
        </p:spPr>
      </p:sp>
      <p:sp>
        <p:nvSpPr>
          <p:cNvPr id="4" name="Shape 2"/>
          <p:cNvSpPr/>
          <p:nvPr/>
        </p:nvSpPr>
        <p:spPr>
          <a:xfrm>
            <a:off x="793790" y="1738551"/>
            <a:ext cx="6432113" cy="91440"/>
          </a:xfrm>
          <a:prstGeom prst="roundRect">
            <a:avLst>
              <a:gd name="adj" fmla="val 175814"/>
            </a:avLst>
          </a:prstGeom>
          <a:solidFill>
            <a:srgbClr val="A2B9F9"/>
          </a:solidFill>
          <a:ln/>
        </p:spPr>
      </p:sp>
      <p:sp>
        <p:nvSpPr>
          <p:cNvPr id="5" name="Shape 3"/>
          <p:cNvSpPr/>
          <p:nvPr/>
        </p:nvSpPr>
        <p:spPr>
          <a:xfrm>
            <a:off x="3741896" y="1493520"/>
            <a:ext cx="535781" cy="535781"/>
          </a:xfrm>
          <a:prstGeom prst="roundRect">
            <a:avLst>
              <a:gd name="adj" fmla="val 170667"/>
            </a:avLst>
          </a:prstGeom>
          <a:solidFill>
            <a:srgbClr val="A2B9F9"/>
          </a:solidFill>
          <a:ln/>
        </p:spPr>
      </p:sp>
      <p:sp>
        <p:nvSpPr>
          <p:cNvPr id="6" name="Text 4"/>
          <p:cNvSpPr/>
          <p:nvPr/>
        </p:nvSpPr>
        <p:spPr>
          <a:xfrm>
            <a:off x="3902631" y="1627465"/>
            <a:ext cx="214313" cy="267891"/>
          </a:xfrm>
          <a:prstGeom prst="rect">
            <a:avLst/>
          </a:prstGeom>
          <a:noFill/>
          <a:ln/>
        </p:spPr>
        <p:txBody>
          <a:bodyPr wrap="none" lIns="0" tIns="0" rIns="0" bIns="0" rtlCol="0" anchor="t"/>
          <a:lstStyle/>
          <a:p>
            <a:pPr marL="0" indent="0" algn="l">
              <a:lnSpc>
                <a:spcPts val="2700"/>
              </a:lnSpc>
              <a:buNone/>
            </a:pPr>
            <a:r>
              <a:rPr lang="en-US" sz="1650" dirty="0">
                <a:solidFill>
                  <a:srgbClr val="000000"/>
                </a:solidFill>
                <a:latin typeface="Outfit Medium" pitchFamily="34" charset="0"/>
                <a:ea typeface="Outfit Medium" pitchFamily="34" charset="-122"/>
                <a:cs typeface="Outfit Medium" pitchFamily="34" charset="-120"/>
              </a:rPr>
              <a:t>1</a:t>
            </a:r>
            <a:endParaRPr lang="en-US" sz="1650" dirty="0"/>
          </a:p>
        </p:txBody>
      </p:sp>
      <p:sp>
        <p:nvSpPr>
          <p:cNvPr id="7" name="Text 5"/>
          <p:cNvSpPr/>
          <p:nvPr/>
        </p:nvSpPr>
        <p:spPr>
          <a:xfrm>
            <a:off x="995243" y="2207895"/>
            <a:ext cx="3275886" cy="278963"/>
          </a:xfrm>
          <a:prstGeom prst="rect">
            <a:avLst/>
          </a:prstGeom>
          <a:noFill/>
          <a:ln/>
        </p:spPr>
        <p:txBody>
          <a:bodyPr wrap="none" lIns="0" tIns="0" rIns="0" bIns="0" rtlCol="0" anchor="t"/>
          <a:lstStyle/>
          <a:p>
            <a:pPr marL="0" indent="0" algn="l">
              <a:lnSpc>
                <a:spcPts val="2150"/>
              </a:lnSpc>
              <a:buNone/>
            </a:pPr>
            <a:r>
              <a:rPr lang="en-US" sz="1750" dirty="0">
                <a:solidFill>
                  <a:srgbClr val="666666"/>
                </a:solidFill>
                <a:latin typeface="Outfit Medium" pitchFamily="34" charset="0"/>
                <a:ea typeface="Outfit Medium" pitchFamily="34" charset="-122"/>
                <a:cs typeface="Outfit Medium" pitchFamily="34" charset="-120"/>
              </a:rPr>
              <a:t>Multi-Parameter Data Recording</a:t>
            </a:r>
            <a:endParaRPr lang="en-US" sz="1750" dirty="0"/>
          </a:p>
        </p:txBody>
      </p:sp>
      <p:sp>
        <p:nvSpPr>
          <p:cNvPr id="8" name="Text 6"/>
          <p:cNvSpPr/>
          <p:nvPr/>
        </p:nvSpPr>
        <p:spPr>
          <a:xfrm>
            <a:off x="995243" y="2594015"/>
            <a:ext cx="6029206" cy="1143000"/>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Captures critical vehicle dynamics including 3-axis acceleration, angular velocity, vehicle speed, engine RPM, brake pedal position, and steering wheel angle. Data sampling rates up to 1kHz ensure high-fidelity event reconstruction.</a:t>
            </a:r>
            <a:endParaRPr lang="en-US" sz="1400" dirty="0"/>
          </a:p>
        </p:txBody>
      </p:sp>
      <p:sp>
        <p:nvSpPr>
          <p:cNvPr id="9" name="Text 7"/>
          <p:cNvSpPr/>
          <p:nvPr/>
        </p:nvSpPr>
        <p:spPr>
          <a:xfrm>
            <a:off x="995243" y="3844171"/>
            <a:ext cx="602920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666666"/>
                </a:solidFill>
                <a:latin typeface="IBM Plex Sans" pitchFamily="34" charset="0"/>
                <a:ea typeface="IBM Plex Sans" pitchFamily="34" charset="-122"/>
                <a:cs typeface="IBM Plex Sans" pitchFamily="34" charset="-120"/>
              </a:rPr>
              <a:t>Accelerometer: ±16g range with 0.001g resolution</a:t>
            </a:r>
            <a:endParaRPr lang="en-US" sz="1400" dirty="0"/>
          </a:p>
        </p:txBody>
      </p:sp>
      <p:sp>
        <p:nvSpPr>
          <p:cNvPr id="10" name="Text 8"/>
          <p:cNvSpPr/>
          <p:nvPr/>
        </p:nvSpPr>
        <p:spPr>
          <a:xfrm>
            <a:off x="995243" y="4192429"/>
            <a:ext cx="602920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666666"/>
                </a:solidFill>
                <a:latin typeface="IBM Plex Sans" pitchFamily="34" charset="0"/>
                <a:ea typeface="IBM Plex Sans" pitchFamily="34" charset="-122"/>
                <a:cs typeface="IBM Plex Sans" pitchFamily="34" charset="-120"/>
              </a:rPr>
              <a:t>Gyroscope: ±2000°/s with 0.1°/s precision</a:t>
            </a:r>
            <a:endParaRPr lang="en-US" sz="1400" dirty="0"/>
          </a:p>
        </p:txBody>
      </p:sp>
      <p:sp>
        <p:nvSpPr>
          <p:cNvPr id="11" name="Text 9"/>
          <p:cNvSpPr/>
          <p:nvPr/>
        </p:nvSpPr>
        <p:spPr>
          <a:xfrm>
            <a:off x="995243" y="4540687"/>
            <a:ext cx="6029206" cy="285750"/>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666666"/>
                </a:solidFill>
                <a:latin typeface="IBM Plex Sans" pitchFamily="34" charset="0"/>
                <a:ea typeface="IBM Plex Sans" pitchFamily="34" charset="-122"/>
                <a:cs typeface="IBM Plex Sans" pitchFamily="34" charset="-120"/>
              </a:rPr>
              <a:t>GPS: 10Hz update rate with 2.5m accuracy</a:t>
            </a:r>
            <a:endParaRPr lang="en-US" sz="1400" dirty="0"/>
          </a:p>
        </p:txBody>
      </p:sp>
      <p:sp>
        <p:nvSpPr>
          <p:cNvPr id="12" name="Shape 10"/>
          <p:cNvSpPr/>
          <p:nvPr/>
        </p:nvSpPr>
        <p:spPr>
          <a:xfrm>
            <a:off x="7404497" y="1761411"/>
            <a:ext cx="6432113" cy="3266480"/>
          </a:xfrm>
          <a:prstGeom prst="roundRect">
            <a:avLst>
              <a:gd name="adj" fmla="val 3359"/>
            </a:avLst>
          </a:prstGeom>
          <a:solidFill>
            <a:srgbClr val="FFFFFF">
              <a:alpha val="95000"/>
            </a:srgbClr>
          </a:solidFill>
          <a:ln/>
          <a:effectLst>
            <a:outerShdw dist="16510" dir="2700000" algn="bl" rotWithShape="0">
              <a:srgbClr val="B5C1E2">
                <a:alpha val="100000"/>
              </a:srgbClr>
            </a:outerShdw>
          </a:effectLst>
        </p:spPr>
      </p:sp>
      <p:sp>
        <p:nvSpPr>
          <p:cNvPr id="13" name="Shape 11"/>
          <p:cNvSpPr/>
          <p:nvPr/>
        </p:nvSpPr>
        <p:spPr>
          <a:xfrm>
            <a:off x="7404497" y="1738551"/>
            <a:ext cx="6432113" cy="91440"/>
          </a:xfrm>
          <a:prstGeom prst="roundRect">
            <a:avLst>
              <a:gd name="adj" fmla="val 175814"/>
            </a:avLst>
          </a:prstGeom>
          <a:solidFill>
            <a:srgbClr val="A2B9F9"/>
          </a:solidFill>
          <a:ln/>
        </p:spPr>
      </p:sp>
      <p:sp>
        <p:nvSpPr>
          <p:cNvPr id="14" name="Shape 12"/>
          <p:cNvSpPr/>
          <p:nvPr/>
        </p:nvSpPr>
        <p:spPr>
          <a:xfrm>
            <a:off x="10352603" y="1493520"/>
            <a:ext cx="535781" cy="535781"/>
          </a:xfrm>
          <a:prstGeom prst="roundRect">
            <a:avLst>
              <a:gd name="adj" fmla="val 170667"/>
            </a:avLst>
          </a:prstGeom>
          <a:solidFill>
            <a:srgbClr val="A2B9F9"/>
          </a:solidFill>
          <a:ln/>
        </p:spPr>
      </p:sp>
      <p:sp>
        <p:nvSpPr>
          <p:cNvPr id="15" name="Text 13"/>
          <p:cNvSpPr/>
          <p:nvPr/>
        </p:nvSpPr>
        <p:spPr>
          <a:xfrm>
            <a:off x="10513338" y="1627465"/>
            <a:ext cx="214313" cy="267891"/>
          </a:xfrm>
          <a:prstGeom prst="rect">
            <a:avLst/>
          </a:prstGeom>
          <a:noFill/>
          <a:ln/>
        </p:spPr>
        <p:txBody>
          <a:bodyPr wrap="none" lIns="0" tIns="0" rIns="0" bIns="0" rtlCol="0" anchor="t"/>
          <a:lstStyle/>
          <a:p>
            <a:pPr marL="0" indent="0" algn="l">
              <a:lnSpc>
                <a:spcPts val="2700"/>
              </a:lnSpc>
              <a:buNone/>
            </a:pPr>
            <a:r>
              <a:rPr lang="en-US" sz="1650" dirty="0">
                <a:solidFill>
                  <a:srgbClr val="000000"/>
                </a:solidFill>
                <a:latin typeface="Outfit Medium" pitchFamily="34" charset="0"/>
                <a:ea typeface="Outfit Medium" pitchFamily="34" charset="-122"/>
                <a:cs typeface="Outfit Medium" pitchFamily="34" charset="-120"/>
              </a:rPr>
              <a:t>2</a:t>
            </a:r>
            <a:endParaRPr lang="en-US" sz="1650" dirty="0"/>
          </a:p>
        </p:txBody>
      </p:sp>
      <p:sp>
        <p:nvSpPr>
          <p:cNvPr id="16" name="Text 14"/>
          <p:cNvSpPr/>
          <p:nvPr/>
        </p:nvSpPr>
        <p:spPr>
          <a:xfrm>
            <a:off x="7605951" y="2207895"/>
            <a:ext cx="2836783" cy="278963"/>
          </a:xfrm>
          <a:prstGeom prst="rect">
            <a:avLst/>
          </a:prstGeom>
          <a:noFill/>
          <a:ln/>
        </p:spPr>
        <p:txBody>
          <a:bodyPr wrap="none" lIns="0" tIns="0" rIns="0" bIns="0" rtlCol="0" anchor="t"/>
          <a:lstStyle/>
          <a:p>
            <a:pPr marL="0" indent="0" algn="l">
              <a:lnSpc>
                <a:spcPts val="2150"/>
              </a:lnSpc>
              <a:buNone/>
            </a:pPr>
            <a:r>
              <a:rPr lang="en-US" sz="1750" dirty="0">
                <a:solidFill>
                  <a:srgbClr val="666666"/>
                </a:solidFill>
                <a:latin typeface="Outfit Medium" pitchFamily="34" charset="0"/>
                <a:ea typeface="Outfit Medium" pitchFamily="34" charset="-122"/>
                <a:cs typeface="Outfit Medium" pitchFamily="34" charset="-120"/>
              </a:rPr>
              <a:t>Precision Timestamp System</a:t>
            </a:r>
            <a:endParaRPr lang="en-US" sz="1750" dirty="0"/>
          </a:p>
        </p:txBody>
      </p:sp>
      <p:sp>
        <p:nvSpPr>
          <p:cNvPr id="17" name="Text 15"/>
          <p:cNvSpPr/>
          <p:nvPr/>
        </p:nvSpPr>
        <p:spPr>
          <a:xfrm>
            <a:off x="7605951" y="2594015"/>
            <a:ext cx="6029206" cy="857250"/>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Utilizes both internal LSE-based RTC and external DS3231 for redundant timekeeping. GPS synchronization ensures microsecond-accurate timestamps across all recorded events, critical for forensic analysis.</a:t>
            </a:r>
            <a:endParaRPr lang="en-US" sz="1400" dirty="0"/>
          </a:p>
        </p:txBody>
      </p:sp>
      <p:sp>
        <p:nvSpPr>
          <p:cNvPr id="18" name="Shape 16"/>
          <p:cNvSpPr/>
          <p:nvPr/>
        </p:nvSpPr>
        <p:spPr>
          <a:xfrm>
            <a:off x="793790" y="5474375"/>
            <a:ext cx="6432113" cy="2177058"/>
          </a:xfrm>
          <a:prstGeom prst="roundRect">
            <a:avLst>
              <a:gd name="adj" fmla="val 5040"/>
            </a:avLst>
          </a:prstGeom>
          <a:solidFill>
            <a:srgbClr val="FFFFFF">
              <a:alpha val="95000"/>
            </a:srgbClr>
          </a:solidFill>
          <a:ln/>
          <a:effectLst>
            <a:outerShdw dist="16510" dir="2700000" algn="bl" rotWithShape="0">
              <a:srgbClr val="B5C1E2">
                <a:alpha val="100000"/>
              </a:srgbClr>
            </a:outerShdw>
          </a:effectLst>
        </p:spPr>
      </p:sp>
      <p:sp>
        <p:nvSpPr>
          <p:cNvPr id="19" name="Shape 17"/>
          <p:cNvSpPr/>
          <p:nvPr/>
        </p:nvSpPr>
        <p:spPr>
          <a:xfrm>
            <a:off x="793790" y="5451515"/>
            <a:ext cx="6432113" cy="91440"/>
          </a:xfrm>
          <a:prstGeom prst="roundRect">
            <a:avLst>
              <a:gd name="adj" fmla="val 175814"/>
            </a:avLst>
          </a:prstGeom>
          <a:solidFill>
            <a:srgbClr val="A2B9F9"/>
          </a:solidFill>
          <a:ln/>
        </p:spPr>
      </p:sp>
      <p:sp>
        <p:nvSpPr>
          <p:cNvPr id="20" name="Shape 18"/>
          <p:cNvSpPr/>
          <p:nvPr/>
        </p:nvSpPr>
        <p:spPr>
          <a:xfrm>
            <a:off x="3741896" y="5206484"/>
            <a:ext cx="535781" cy="535781"/>
          </a:xfrm>
          <a:prstGeom prst="roundRect">
            <a:avLst>
              <a:gd name="adj" fmla="val 170667"/>
            </a:avLst>
          </a:prstGeom>
          <a:solidFill>
            <a:srgbClr val="A2B9F9"/>
          </a:solidFill>
          <a:ln/>
        </p:spPr>
      </p:sp>
      <p:sp>
        <p:nvSpPr>
          <p:cNvPr id="21" name="Text 19"/>
          <p:cNvSpPr/>
          <p:nvPr/>
        </p:nvSpPr>
        <p:spPr>
          <a:xfrm>
            <a:off x="3902631" y="5340429"/>
            <a:ext cx="214313" cy="267891"/>
          </a:xfrm>
          <a:prstGeom prst="rect">
            <a:avLst/>
          </a:prstGeom>
          <a:noFill/>
          <a:ln/>
        </p:spPr>
        <p:txBody>
          <a:bodyPr wrap="none" lIns="0" tIns="0" rIns="0" bIns="0" rtlCol="0" anchor="t"/>
          <a:lstStyle/>
          <a:p>
            <a:pPr marL="0" indent="0" algn="l">
              <a:lnSpc>
                <a:spcPts val="2700"/>
              </a:lnSpc>
              <a:buNone/>
            </a:pPr>
            <a:r>
              <a:rPr lang="en-US" sz="1650" dirty="0">
                <a:solidFill>
                  <a:srgbClr val="000000"/>
                </a:solidFill>
                <a:latin typeface="Outfit Medium" pitchFamily="34" charset="0"/>
                <a:ea typeface="Outfit Medium" pitchFamily="34" charset="-122"/>
                <a:cs typeface="Outfit Medium" pitchFamily="34" charset="-120"/>
              </a:rPr>
              <a:t>3</a:t>
            </a:r>
            <a:endParaRPr lang="en-US" sz="1650" dirty="0"/>
          </a:p>
        </p:txBody>
      </p:sp>
      <p:sp>
        <p:nvSpPr>
          <p:cNvPr id="22" name="Text 20"/>
          <p:cNvSpPr/>
          <p:nvPr/>
        </p:nvSpPr>
        <p:spPr>
          <a:xfrm>
            <a:off x="995243" y="5920859"/>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66666"/>
                </a:solidFill>
                <a:latin typeface="Outfit Medium" pitchFamily="34" charset="0"/>
                <a:ea typeface="Outfit Medium" pitchFamily="34" charset="-122"/>
                <a:cs typeface="Outfit Medium" pitchFamily="34" charset="-120"/>
              </a:rPr>
              <a:t>Robust Data Storage</a:t>
            </a:r>
            <a:endParaRPr lang="en-US" sz="1750" dirty="0"/>
          </a:p>
        </p:txBody>
      </p:sp>
      <p:sp>
        <p:nvSpPr>
          <p:cNvPr id="23" name="Text 21"/>
          <p:cNvSpPr/>
          <p:nvPr/>
        </p:nvSpPr>
        <p:spPr>
          <a:xfrm>
            <a:off x="995243" y="6306979"/>
            <a:ext cx="6029206" cy="1143000"/>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Implements FATFS file system on industrial-grade SD cards with wear leveling and error correction. Circular buffer management ensures continuous operation with automatic oldest-data overwriting when storage reaches capacity.</a:t>
            </a:r>
            <a:endParaRPr lang="en-US" sz="1400" dirty="0"/>
          </a:p>
        </p:txBody>
      </p:sp>
      <p:sp>
        <p:nvSpPr>
          <p:cNvPr id="24" name="Shape 22"/>
          <p:cNvSpPr/>
          <p:nvPr/>
        </p:nvSpPr>
        <p:spPr>
          <a:xfrm>
            <a:off x="7404497" y="5474375"/>
            <a:ext cx="6432113" cy="2177058"/>
          </a:xfrm>
          <a:prstGeom prst="roundRect">
            <a:avLst>
              <a:gd name="adj" fmla="val 5040"/>
            </a:avLst>
          </a:prstGeom>
          <a:solidFill>
            <a:srgbClr val="FFFFFF">
              <a:alpha val="95000"/>
            </a:srgbClr>
          </a:solidFill>
          <a:ln/>
          <a:effectLst>
            <a:outerShdw dist="16510" dir="2700000" algn="bl" rotWithShape="0">
              <a:srgbClr val="B5C1E2">
                <a:alpha val="100000"/>
              </a:srgbClr>
            </a:outerShdw>
          </a:effectLst>
        </p:spPr>
      </p:sp>
      <p:sp>
        <p:nvSpPr>
          <p:cNvPr id="25" name="Shape 23"/>
          <p:cNvSpPr/>
          <p:nvPr/>
        </p:nvSpPr>
        <p:spPr>
          <a:xfrm>
            <a:off x="7404497" y="5451515"/>
            <a:ext cx="6432113" cy="91440"/>
          </a:xfrm>
          <a:prstGeom prst="roundRect">
            <a:avLst>
              <a:gd name="adj" fmla="val 175814"/>
            </a:avLst>
          </a:prstGeom>
          <a:solidFill>
            <a:srgbClr val="A2B9F9"/>
          </a:solidFill>
          <a:ln/>
        </p:spPr>
      </p:sp>
      <p:sp>
        <p:nvSpPr>
          <p:cNvPr id="26" name="Shape 24"/>
          <p:cNvSpPr/>
          <p:nvPr/>
        </p:nvSpPr>
        <p:spPr>
          <a:xfrm>
            <a:off x="10352603" y="5206484"/>
            <a:ext cx="535781" cy="535781"/>
          </a:xfrm>
          <a:prstGeom prst="roundRect">
            <a:avLst>
              <a:gd name="adj" fmla="val 170667"/>
            </a:avLst>
          </a:prstGeom>
          <a:solidFill>
            <a:srgbClr val="A2B9F9"/>
          </a:solidFill>
          <a:ln/>
        </p:spPr>
      </p:sp>
      <p:sp>
        <p:nvSpPr>
          <p:cNvPr id="27" name="Text 25"/>
          <p:cNvSpPr/>
          <p:nvPr/>
        </p:nvSpPr>
        <p:spPr>
          <a:xfrm>
            <a:off x="10513338" y="5340429"/>
            <a:ext cx="214313" cy="267891"/>
          </a:xfrm>
          <a:prstGeom prst="rect">
            <a:avLst/>
          </a:prstGeom>
          <a:noFill/>
          <a:ln/>
        </p:spPr>
        <p:txBody>
          <a:bodyPr wrap="none" lIns="0" tIns="0" rIns="0" bIns="0" rtlCol="0" anchor="t"/>
          <a:lstStyle/>
          <a:p>
            <a:pPr marL="0" indent="0" algn="l">
              <a:lnSpc>
                <a:spcPts val="2700"/>
              </a:lnSpc>
              <a:buNone/>
            </a:pPr>
            <a:r>
              <a:rPr lang="en-US" sz="1650" dirty="0">
                <a:solidFill>
                  <a:srgbClr val="000000"/>
                </a:solidFill>
                <a:latin typeface="Outfit Medium" pitchFamily="34" charset="0"/>
                <a:ea typeface="Outfit Medium" pitchFamily="34" charset="-122"/>
                <a:cs typeface="Outfit Medium" pitchFamily="34" charset="-120"/>
              </a:rPr>
              <a:t>4</a:t>
            </a:r>
            <a:endParaRPr lang="en-US" sz="1650" dirty="0"/>
          </a:p>
        </p:txBody>
      </p:sp>
      <p:sp>
        <p:nvSpPr>
          <p:cNvPr id="28" name="Text 26"/>
          <p:cNvSpPr/>
          <p:nvPr/>
        </p:nvSpPr>
        <p:spPr>
          <a:xfrm>
            <a:off x="7605951" y="5920859"/>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666666"/>
                </a:solidFill>
                <a:latin typeface="Outfit Medium" pitchFamily="34" charset="0"/>
                <a:ea typeface="Outfit Medium" pitchFamily="34" charset="-122"/>
                <a:cs typeface="Outfit Medium" pitchFamily="34" charset="-120"/>
              </a:rPr>
              <a:t>Power Management</a:t>
            </a:r>
            <a:endParaRPr lang="en-US" sz="1750" dirty="0"/>
          </a:p>
        </p:txBody>
      </p:sp>
      <p:sp>
        <p:nvSpPr>
          <p:cNvPr id="29" name="Text 27"/>
          <p:cNvSpPr/>
          <p:nvPr/>
        </p:nvSpPr>
        <p:spPr>
          <a:xfrm>
            <a:off x="7605951" y="6306979"/>
            <a:ext cx="6029206" cy="857250"/>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Features intelligent power failure detection with backup capacitor system ensuring critical data preservation during power loss. Low-power modes extend operation during engine-off periods for comprehensive monitoring.</a:t>
            </a:r>
            <a:endParaRPr lang="en-US" sz="1400" dirty="0"/>
          </a:p>
        </p:txBody>
      </p:sp>
      <p:pic>
        <p:nvPicPr>
          <p:cNvPr id="30" name="Picture 29">
            <a:extLst>
              <a:ext uri="{FF2B5EF4-FFF2-40B4-BE49-F238E27FC236}">
                <a16:creationId xmlns:a16="http://schemas.microsoft.com/office/drawing/2014/main" id="{3B67E30C-2FC7-83FB-A6A0-44A7180F15D6}"/>
              </a:ext>
            </a:extLst>
          </p:cNvPr>
          <p:cNvPicPr>
            <a:picLocks noChangeAspect="1"/>
          </p:cNvPicPr>
          <p:nvPr/>
        </p:nvPicPr>
        <p:blipFill>
          <a:blip r:embed="rId3"/>
          <a:stretch>
            <a:fillRect/>
          </a:stretch>
        </p:blipFill>
        <p:spPr>
          <a:xfrm>
            <a:off x="12762920" y="7728942"/>
            <a:ext cx="1867480" cy="500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8047" y="544235"/>
            <a:ext cx="5974556" cy="556617"/>
          </a:xfrm>
          <a:prstGeom prst="rect">
            <a:avLst/>
          </a:prstGeom>
          <a:noFill/>
          <a:ln/>
        </p:spPr>
        <p:txBody>
          <a:bodyPr wrap="none" lIns="0" tIns="0" rIns="0" bIns="0" rtlCol="0" anchor="t"/>
          <a:lstStyle/>
          <a:p>
            <a:pPr marL="0" indent="0" algn="l">
              <a:lnSpc>
                <a:spcPts val="4350"/>
              </a:lnSpc>
              <a:buNone/>
            </a:pPr>
            <a:r>
              <a:rPr lang="en-US" sz="3500" dirty="0">
                <a:solidFill>
                  <a:srgbClr val="3F6FF3"/>
                </a:solidFill>
                <a:latin typeface="Outfit Medium" pitchFamily="34" charset="0"/>
                <a:ea typeface="Outfit Medium" pitchFamily="34" charset="-122"/>
                <a:cs typeface="Outfit Medium" pitchFamily="34" charset="-120"/>
              </a:rPr>
              <a:t>System Architecture Overview</a:t>
            </a:r>
            <a:endParaRPr lang="en-US" sz="3500" dirty="0"/>
          </a:p>
        </p:txBody>
      </p:sp>
      <p:sp>
        <p:nvSpPr>
          <p:cNvPr id="4" name="Text 1"/>
          <p:cNvSpPr/>
          <p:nvPr/>
        </p:nvSpPr>
        <p:spPr>
          <a:xfrm>
            <a:off x="6278047" y="1368028"/>
            <a:ext cx="6598920" cy="445294"/>
          </a:xfrm>
          <a:prstGeom prst="rect">
            <a:avLst/>
          </a:prstGeom>
          <a:noFill/>
          <a:ln/>
        </p:spPr>
        <p:txBody>
          <a:bodyPr wrap="none" lIns="0" tIns="0" rIns="0" bIns="0" rtlCol="0" anchor="t"/>
          <a:lstStyle/>
          <a:p>
            <a:pPr marL="0" indent="0" algn="l">
              <a:lnSpc>
                <a:spcPts val="3500"/>
              </a:lnSpc>
              <a:buNone/>
            </a:pPr>
            <a:r>
              <a:rPr lang="en-US" sz="2800" dirty="0">
                <a:solidFill>
                  <a:srgbClr val="3F6FF3"/>
                </a:solidFill>
                <a:latin typeface="Outfit Medium" pitchFamily="34" charset="0"/>
                <a:ea typeface="Outfit Medium" pitchFamily="34" charset="-122"/>
                <a:cs typeface="Outfit Medium" pitchFamily="34" charset="-120"/>
              </a:rPr>
              <a:t>STM32F407 - The Processing Powerhouse</a:t>
            </a:r>
            <a:endParaRPr lang="en-US" sz="2800" dirty="0"/>
          </a:p>
        </p:txBody>
      </p:sp>
      <p:sp>
        <p:nvSpPr>
          <p:cNvPr id="5" name="Text 2"/>
          <p:cNvSpPr/>
          <p:nvPr/>
        </p:nvSpPr>
        <p:spPr>
          <a:xfrm>
            <a:off x="6278047" y="2258616"/>
            <a:ext cx="2226588" cy="278249"/>
          </a:xfrm>
          <a:prstGeom prst="rect">
            <a:avLst/>
          </a:prstGeom>
          <a:noFill/>
          <a:ln/>
        </p:spPr>
        <p:txBody>
          <a:bodyPr wrap="none" lIns="0" tIns="0" rIns="0" bIns="0" rtlCol="0" anchor="t"/>
          <a:lstStyle/>
          <a:p>
            <a:pPr marL="0" indent="0" algn="l">
              <a:lnSpc>
                <a:spcPts val="2150"/>
              </a:lnSpc>
              <a:buNone/>
            </a:pPr>
            <a:r>
              <a:rPr lang="en-US" sz="1750" dirty="0">
                <a:solidFill>
                  <a:srgbClr val="3F6FF3"/>
                </a:solidFill>
                <a:latin typeface="Outfit Medium" pitchFamily="34" charset="0"/>
                <a:ea typeface="Outfit Medium" pitchFamily="34" charset="-122"/>
                <a:cs typeface="Outfit Medium" pitchFamily="34" charset="-120"/>
              </a:rPr>
              <a:t>Core Specifications</a:t>
            </a:r>
            <a:endParaRPr lang="en-US" sz="1750" dirty="0"/>
          </a:p>
        </p:txBody>
      </p:sp>
      <p:sp>
        <p:nvSpPr>
          <p:cNvPr id="6" name="Text 3"/>
          <p:cNvSpPr/>
          <p:nvPr/>
        </p:nvSpPr>
        <p:spPr>
          <a:xfrm>
            <a:off x="6278047" y="2714982"/>
            <a:ext cx="3563064" cy="569833"/>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666666"/>
                </a:solidFill>
                <a:latin typeface="IBM Plex Sans" pitchFamily="34" charset="0"/>
                <a:ea typeface="IBM Plex Sans" pitchFamily="34" charset="-122"/>
                <a:cs typeface="IBM Plex Sans" pitchFamily="34" charset="-120"/>
              </a:rPr>
              <a:t>ARM Cortex-M4:</a:t>
            </a:r>
            <a:r>
              <a:rPr lang="en-US" sz="1400" dirty="0">
                <a:solidFill>
                  <a:srgbClr val="666666"/>
                </a:solidFill>
                <a:latin typeface="IBM Plex Sans" pitchFamily="34" charset="0"/>
                <a:ea typeface="IBM Plex Sans" pitchFamily="34" charset="-122"/>
                <a:cs typeface="IBM Plex Sans" pitchFamily="34" charset="-120"/>
              </a:rPr>
              <a:t> 168 MHz processing power</a:t>
            </a:r>
            <a:endParaRPr lang="en-US" sz="1400" dirty="0"/>
          </a:p>
        </p:txBody>
      </p:sp>
      <p:sp>
        <p:nvSpPr>
          <p:cNvPr id="7" name="Text 4"/>
          <p:cNvSpPr/>
          <p:nvPr/>
        </p:nvSpPr>
        <p:spPr>
          <a:xfrm>
            <a:off x="6278047" y="3347085"/>
            <a:ext cx="3563064" cy="284917"/>
          </a:xfrm>
          <a:prstGeom prst="rect">
            <a:avLst/>
          </a:prstGeom>
          <a:noFill/>
          <a:ln/>
        </p:spPr>
        <p:txBody>
          <a:bodyPr wrap="none" lIns="0" tIns="0" rIns="0" bIns="0" rtlCol="0" anchor="t"/>
          <a:lstStyle/>
          <a:p>
            <a:pPr marL="342900" indent="-342900" algn="l">
              <a:lnSpc>
                <a:spcPts val="2200"/>
              </a:lnSpc>
              <a:buSzPct val="100000"/>
              <a:buChar char="•"/>
            </a:pPr>
            <a:r>
              <a:rPr lang="en-US" sz="1400" b="1" dirty="0">
                <a:solidFill>
                  <a:srgbClr val="666666"/>
                </a:solidFill>
                <a:latin typeface="IBM Plex Sans" pitchFamily="34" charset="0"/>
                <a:ea typeface="IBM Plex Sans" pitchFamily="34" charset="-122"/>
                <a:cs typeface="IBM Plex Sans" pitchFamily="34" charset="-120"/>
              </a:rPr>
              <a:t>Memory:</a:t>
            </a:r>
            <a:r>
              <a:rPr lang="en-US" sz="1400" dirty="0">
                <a:solidFill>
                  <a:srgbClr val="666666"/>
                </a:solidFill>
                <a:latin typeface="IBM Plex Sans" pitchFamily="34" charset="0"/>
                <a:ea typeface="IBM Plex Sans" pitchFamily="34" charset="-122"/>
                <a:cs typeface="IBM Plex Sans" pitchFamily="34" charset="-120"/>
              </a:rPr>
              <a:t> 1MB Flash, 192KB RAM</a:t>
            </a:r>
            <a:endParaRPr lang="en-US" sz="1400" dirty="0"/>
          </a:p>
        </p:txBody>
      </p:sp>
      <p:sp>
        <p:nvSpPr>
          <p:cNvPr id="8" name="Text 5"/>
          <p:cNvSpPr/>
          <p:nvPr/>
        </p:nvSpPr>
        <p:spPr>
          <a:xfrm>
            <a:off x="6278047" y="3694271"/>
            <a:ext cx="3563064" cy="569833"/>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666666"/>
                </a:solidFill>
                <a:latin typeface="IBM Plex Sans" pitchFamily="34" charset="0"/>
                <a:ea typeface="IBM Plex Sans" pitchFamily="34" charset="-122"/>
                <a:cs typeface="IBM Plex Sans" pitchFamily="34" charset="-120"/>
              </a:rPr>
              <a:t>FPU:</a:t>
            </a:r>
            <a:r>
              <a:rPr lang="en-US" sz="1400" dirty="0">
                <a:solidFill>
                  <a:srgbClr val="666666"/>
                </a:solidFill>
                <a:latin typeface="IBM Plex Sans" pitchFamily="34" charset="0"/>
                <a:ea typeface="IBM Plex Sans" pitchFamily="34" charset="-122"/>
                <a:cs typeface="IBM Plex Sans" pitchFamily="34" charset="-120"/>
              </a:rPr>
              <a:t> Hardware floating-point unit for sensor calculations</a:t>
            </a:r>
            <a:endParaRPr lang="en-US" sz="1400" dirty="0"/>
          </a:p>
        </p:txBody>
      </p:sp>
      <p:sp>
        <p:nvSpPr>
          <p:cNvPr id="9" name="Text 6"/>
          <p:cNvSpPr/>
          <p:nvPr/>
        </p:nvSpPr>
        <p:spPr>
          <a:xfrm>
            <a:off x="6278047" y="4326374"/>
            <a:ext cx="3563064" cy="569833"/>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666666"/>
                </a:solidFill>
                <a:latin typeface="IBM Plex Sans" pitchFamily="34" charset="0"/>
                <a:ea typeface="IBM Plex Sans" pitchFamily="34" charset="-122"/>
                <a:cs typeface="IBM Plex Sans" pitchFamily="34" charset="-120"/>
              </a:rPr>
              <a:t>DMA:</a:t>
            </a:r>
            <a:r>
              <a:rPr lang="en-US" sz="1400" dirty="0">
                <a:solidFill>
                  <a:srgbClr val="666666"/>
                </a:solidFill>
                <a:latin typeface="IBM Plex Sans" pitchFamily="34" charset="0"/>
                <a:ea typeface="IBM Plex Sans" pitchFamily="34" charset="-122"/>
                <a:cs typeface="IBM Plex Sans" pitchFamily="34" charset="-120"/>
              </a:rPr>
              <a:t> Multi-channel for efficient data transfer</a:t>
            </a:r>
            <a:endParaRPr lang="en-US" sz="1400" dirty="0"/>
          </a:p>
        </p:txBody>
      </p:sp>
      <p:sp>
        <p:nvSpPr>
          <p:cNvPr id="10" name="Text 7"/>
          <p:cNvSpPr/>
          <p:nvPr/>
        </p:nvSpPr>
        <p:spPr>
          <a:xfrm>
            <a:off x="6278047" y="5074325"/>
            <a:ext cx="2226588" cy="278249"/>
          </a:xfrm>
          <a:prstGeom prst="rect">
            <a:avLst/>
          </a:prstGeom>
          <a:noFill/>
          <a:ln/>
        </p:spPr>
        <p:txBody>
          <a:bodyPr wrap="none" lIns="0" tIns="0" rIns="0" bIns="0" rtlCol="0" anchor="t"/>
          <a:lstStyle/>
          <a:p>
            <a:pPr marL="0" indent="0" algn="l">
              <a:lnSpc>
                <a:spcPts val="2150"/>
              </a:lnSpc>
              <a:buNone/>
            </a:pPr>
            <a:r>
              <a:rPr lang="en-US" sz="1750" dirty="0">
                <a:solidFill>
                  <a:srgbClr val="3F6FF3"/>
                </a:solidFill>
                <a:latin typeface="Outfit Medium" pitchFamily="34" charset="0"/>
                <a:ea typeface="Outfit Medium" pitchFamily="34" charset="-122"/>
                <a:cs typeface="Outfit Medium" pitchFamily="34" charset="-120"/>
              </a:rPr>
              <a:t>Peripheral Integration</a:t>
            </a:r>
            <a:endParaRPr lang="en-US" sz="1750" dirty="0"/>
          </a:p>
        </p:txBody>
      </p:sp>
      <p:sp>
        <p:nvSpPr>
          <p:cNvPr id="11" name="Text 8"/>
          <p:cNvSpPr/>
          <p:nvPr/>
        </p:nvSpPr>
        <p:spPr>
          <a:xfrm>
            <a:off x="6278047" y="5530691"/>
            <a:ext cx="3563064" cy="1994416"/>
          </a:xfrm>
          <a:prstGeom prst="rect">
            <a:avLst/>
          </a:prstGeom>
          <a:noFill/>
          <a:ln/>
        </p:spPr>
        <p:txBody>
          <a:bodyPr wrap="square" lIns="0" tIns="0" rIns="0" bIns="0" rtlCol="0" anchor="t"/>
          <a:lstStyle/>
          <a:p>
            <a:pPr marL="0" indent="0" algn="l">
              <a:lnSpc>
                <a:spcPts val="2200"/>
              </a:lnSpc>
              <a:buNone/>
            </a:pPr>
            <a:r>
              <a:rPr lang="en-US" sz="1400" dirty="0">
                <a:solidFill>
                  <a:srgbClr val="666666"/>
                </a:solidFill>
                <a:latin typeface="IBM Plex Sans" pitchFamily="34" charset="0"/>
                <a:ea typeface="IBM Plex Sans" pitchFamily="34" charset="-122"/>
                <a:cs typeface="IBM Plex Sans" pitchFamily="34" charset="-120"/>
              </a:rPr>
              <a:t>The STM32F407 provides extensive connectivity options essential for automotive applications. Multiple I2C buses handle sensor communication, SPI interfaces manage SD card operations, and UART channels facilitate GPS and diagnostic communications.</a:t>
            </a:r>
            <a:endParaRPr lang="en-US" sz="1400" dirty="0"/>
          </a:p>
        </p:txBody>
      </p:sp>
      <p:sp>
        <p:nvSpPr>
          <p:cNvPr id="12" name="Text 9"/>
          <p:cNvSpPr/>
          <p:nvPr/>
        </p:nvSpPr>
        <p:spPr>
          <a:xfrm>
            <a:off x="10283309" y="2258616"/>
            <a:ext cx="2373035" cy="278249"/>
          </a:xfrm>
          <a:prstGeom prst="rect">
            <a:avLst/>
          </a:prstGeom>
          <a:noFill/>
          <a:ln/>
        </p:spPr>
        <p:txBody>
          <a:bodyPr wrap="none" lIns="0" tIns="0" rIns="0" bIns="0" rtlCol="0" anchor="t"/>
          <a:lstStyle/>
          <a:p>
            <a:pPr marL="0" indent="0" algn="l">
              <a:lnSpc>
                <a:spcPts val="2150"/>
              </a:lnSpc>
              <a:buNone/>
            </a:pPr>
            <a:r>
              <a:rPr lang="en-US" sz="1750" dirty="0">
                <a:solidFill>
                  <a:srgbClr val="3F6FF3"/>
                </a:solidFill>
                <a:latin typeface="Outfit Medium" pitchFamily="34" charset="0"/>
                <a:ea typeface="Outfit Medium" pitchFamily="34" charset="-122"/>
                <a:cs typeface="Outfit Medium" pitchFamily="34" charset="-120"/>
              </a:rPr>
              <a:t>Real-Time Performance</a:t>
            </a:r>
            <a:endParaRPr lang="en-US" sz="1750" dirty="0"/>
          </a:p>
        </p:txBody>
      </p:sp>
      <p:sp>
        <p:nvSpPr>
          <p:cNvPr id="13" name="Text 10"/>
          <p:cNvSpPr/>
          <p:nvPr/>
        </p:nvSpPr>
        <p:spPr>
          <a:xfrm>
            <a:off x="10283309" y="2714982"/>
            <a:ext cx="3563064" cy="1709499"/>
          </a:xfrm>
          <a:prstGeom prst="rect">
            <a:avLst/>
          </a:prstGeom>
          <a:noFill/>
          <a:ln/>
        </p:spPr>
        <p:txBody>
          <a:bodyPr wrap="square" lIns="0" tIns="0" rIns="0" bIns="0" rtlCol="0" anchor="t"/>
          <a:lstStyle/>
          <a:p>
            <a:pPr marL="0" indent="0" algn="l">
              <a:lnSpc>
                <a:spcPts val="2200"/>
              </a:lnSpc>
              <a:buNone/>
            </a:pPr>
            <a:r>
              <a:rPr lang="en-US" sz="1400" dirty="0">
                <a:solidFill>
                  <a:srgbClr val="666666"/>
                </a:solidFill>
                <a:latin typeface="IBM Plex Sans" pitchFamily="34" charset="0"/>
                <a:ea typeface="IBM Plex Sans" pitchFamily="34" charset="-122"/>
                <a:cs typeface="IBM Plex Sans" pitchFamily="34" charset="-120"/>
              </a:rPr>
              <a:t>The system achieves deterministic response times through careful interrupt prioritization and DMA configuration. Critical sensor data acquisition occurs within 100μs of trigger events, ensuring no data loss during high-impact scenarios.</a:t>
            </a:r>
            <a:endParaRPr lang="en-US" sz="1400" dirty="0"/>
          </a:p>
        </p:txBody>
      </p:sp>
      <p:sp>
        <p:nvSpPr>
          <p:cNvPr id="14" name="Text 11"/>
          <p:cNvSpPr/>
          <p:nvPr/>
        </p:nvSpPr>
        <p:spPr>
          <a:xfrm>
            <a:off x="10283309" y="4584740"/>
            <a:ext cx="3563064" cy="284917"/>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Sensor sampling: 1ms intervals</a:t>
            </a:r>
            <a:endParaRPr lang="en-US" sz="1400" dirty="0"/>
          </a:p>
        </p:txBody>
      </p:sp>
      <p:sp>
        <p:nvSpPr>
          <p:cNvPr id="15" name="Text 12"/>
          <p:cNvSpPr/>
          <p:nvPr/>
        </p:nvSpPr>
        <p:spPr>
          <a:xfrm>
            <a:off x="10283309" y="4931926"/>
            <a:ext cx="3563064" cy="284917"/>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Event detection: &lt;100μs latency</a:t>
            </a:r>
            <a:endParaRPr lang="en-US" sz="1400" dirty="0"/>
          </a:p>
        </p:txBody>
      </p:sp>
      <p:sp>
        <p:nvSpPr>
          <p:cNvPr id="16" name="Text 13"/>
          <p:cNvSpPr/>
          <p:nvPr/>
        </p:nvSpPr>
        <p:spPr>
          <a:xfrm>
            <a:off x="10283309" y="5279112"/>
            <a:ext cx="3563064" cy="284917"/>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Data logging: 50KB/s sustained write</a:t>
            </a:r>
            <a:endParaRPr lang="en-US" sz="1400" dirty="0"/>
          </a:p>
        </p:txBody>
      </p:sp>
      <p:sp>
        <p:nvSpPr>
          <p:cNvPr id="17" name="Text 14"/>
          <p:cNvSpPr/>
          <p:nvPr/>
        </p:nvSpPr>
        <p:spPr>
          <a:xfrm>
            <a:off x="10283309" y="5626298"/>
            <a:ext cx="3563064" cy="284917"/>
          </a:xfrm>
          <a:prstGeom prst="rect">
            <a:avLst/>
          </a:prstGeom>
          <a:noFill/>
          <a:ln/>
        </p:spPr>
        <p:txBody>
          <a:bodyPr wrap="none" lIns="0" tIns="0" rIns="0" bIns="0" rtlCol="0" anchor="t"/>
          <a:lstStyle/>
          <a:p>
            <a:pPr marL="342900" indent="-342900" algn="l">
              <a:lnSpc>
                <a:spcPts val="22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GPS processing: 10Hz update handling</a:t>
            </a:r>
            <a:endParaRPr lang="en-US" sz="1400" dirty="0"/>
          </a:p>
        </p:txBody>
      </p:sp>
      <p:pic>
        <p:nvPicPr>
          <p:cNvPr id="18" name="Picture 17">
            <a:extLst>
              <a:ext uri="{FF2B5EF4-FFF2-40B4-BE49-F238E27FC236}">
                <a16:creationId xmlns:a16="http://schemas.microsoft.com/office/drawing/2014/main" id="{0AB1C1F8-A2F6-C23B-9A65-982682BF2F13}"/>
              </a:ext>
            </a:extLst>
          </p:cNvPr>
          <p:cNvPicPr>
            <a:picLocks noChangeAspect="1"/>
          </p:cNvPicPr>
          <p:nvPr/>
        </p:nvPicPr>
        <p:blipFill>
          <a:blip r:embed="rId4"/>
          <a:stretch>
            <a:fillRect/>
          </a:stretch>
        </p:blipFill>
        <p:spPr>
          <a:xfrm>
            <a:off x="12762920" y="7419862"/>
            <a:ext cx="1867480" cy="8097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72433"/>
            <a:ext cx="8205668"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Input Modules and Sensor Integration</a:t>
            </a:r>
            <a:endParaRPr lang="en-US" sz="3900" dirty="0"/>
          </a:p>
        </p:txBody>
      </p:sp>
      <p:pic>
        <p:nvPicPr>
          <p:cNvPr id="3" name="Image 0" descr="preencoded.png"/>
          <p:cNvPicPr>
            <a:picLocks noChangeAspect="1"/>
          </p:cNvPicPr>
          <p:nvPr/>
        </p:nvPicPr>
        <p:blipFill>
          <a:blip r:embed="rId3"/>
          <a:stretch>
            <a:fillRect/>
          </a:stretch>
        </p:blipFill>
        <p:spPr>
          <a:xfrm>
            <a:off x="793790" y="2389346"/>
            <a:ext cx="496133" cy="496133"/>
          </a:xfrm>
          <a:prstGeom prst="rect">
            <a:avLst/>
          </a:prstGeom>
        </p:spPr>
      </p:pic>
      <p:sp>
        <p:nvSpPr>
          <p:cNvPr id="4" name="Text 1"/>
          <p:cNvSpPr/>
          <p:nvPr/>
        </p:nvSpPr>
        <p:spPr>
          <a:xfrm>
            <a:off x="793790" y="31334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3-Axis Accelerometer</a:t>
            </a:r>
            <a:endParaRPr lang="en-US" sz="1950" dirty="0"/>
          </a:p>
        </p:txBody>
      </p:sp>
      <p:sp>
        <p:nvSpPr>
          <p:cNvPr id="5" name="Text 2"/>
          <p:cNvSpPr/>
          <p:nvPr/>
        </p:nvSpPr>
        <p:spPr>
          <a:xfrm>
            <a:off x="793790" y="3562707"/>
            <a:ext cx="4182189"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High-precision MEMS accelerometer (LIS3DH or similar) provides real-time acceleration data across X, Y, and Z axes. The sensor features programmable full-scale ranges (±2g to ±16g) and built-in high-pass filtering for optimal crash detection sensitivity.</a:t>
            </a:r>
            <a:endParaRPr lang="en-US" sz="1550" dirty="0"/>
          </a:p>
        </p:txBody>
      </p:sp>
      <p:sp>
        <p:nvSpPr>
          <p:cNvPr id="6" name="Text 3"/>
          <p:cNvSpPr/>
          <p:nvPr/>
        </p:nvSpPr>
        <p:spPr>
          <a:xfrm>
            <a:off x="793790" y="5587008"/>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Advanced features include motion detection interrupts, free-fall detection, and orientation sensing capabilities essential for comprehensive vehicle dynamics analysis.</a:t>
            </a:r>
            <a:endParaRPr lang="en-US" sz="1550" dirty="0"/>
          </a:p>
        </p:txBody>
      </p:sp>
      <p:pic>
        <p:nvPicPr>
          <p:cNvPr id="7" name="Image 1" descr="preencoded.png"/>
          <p:cNvPicPr>
            <a:picLocks noChangeAspect="1"/>
          </p:cNvPicPr>
          <p:nvPr/>
        </p:nvPicPr>
        <p:blipFill>
          <a:blip r:embed="rId4"/>
          <a:stretch>
            <a:fillRect/>
          </a:stretch>
        </p:blipFill>
        <p:spPr>
          <a:xfrm>
            <a:off x="5223986" y="2389346"/>
            <a:ext cx="496133" cy="496133"/>
          </a:xfrm>
          <a:prstGeom prst="rect">
            <a:avLst/>
          </a:prstGeom>
        </p:spPr>
      </p:pic>
      <p:sp>
        <p:nvSpPr>
          <p:cNvPr id="8" name="Text 4"/>
          <p:cNvSpPr/>
          <p:nvPr/>
        </p:nvSpPr>
        <p:spPr>
          <a:xfrm>
            <a:off x="5223986" y="31334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3-Axis Gyroscope</a:t>
            </a:r>
            <a:endParaRPr lang="en-US" sz="1950" dirty="0"/>
          </a:p>
        </p:txBody>
      </p:sp>
      <p:sp>
        <p:nvSpPr>
          <p:cNvPr id="9" name="Text 5"/>
          <p:cNvSpPr/>
          <p:nvPr/>
        </p:nvSpPr>
        <p:spPr>
          <a:xfrm>
            <a:off x="5223986" y="3562707"/>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MEMS gyroscope sensor (L3GD20H or equivalent) measures angular velocity around all three axes with exceptional stability. Digital output provides 16-bit resolution with configurable full-scale ranges up to ±2000°/s.</a:t>
            </a:r>
            <a:endParaRPr lang="en-US" sz="1550" dirty="0"/>
          </a:p>
        </p:txBody>
      </p:sp>
      <p:sp>
        <p:nvSpPr>
          <p:cNvPr id="10" name="Text 6"/>
          <p:cNvSpPr/>
          <p:nvPr/>
        </p:nvSpPr>
        <p:spPr>
          <a:xfrm>
            <a:off x="5223986" y="5269468"/>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Temperature compensation and digital filtering ensure accurate measurements across automotive operating conditions (-40°C to +85°C).</a:t>
            </a:r>
            <a:endParaRPr lang="en-US" sz="1550" dirty="0"/>
          </a:p>
        </p:txBody>
      </p:sp>
      <p:pic>
        <p:nvPicPr>
          <p:cNvPr id="11" name="Image 2" descr="preencoded.png"/>
          <p:cNvPicPr>
            <a:picLocks noChangeAspect="1"/>
          </p:cNvPicPr>
          <p:nvPr/>
        </p:nvPicPr>
        <p:blipFill>
          <a:blip r:embed="rId5"/>
          <a:stretch>
            <a:fillRect/>
          </a:stretch>
        </p:blipFill>
        <p:spPr>
          <a:xfrm>
            <a:off x="9654302" y="2389346"/>
            <a:ext cx="496133" cy="496133"/>
          </a:xfrm>
          <a:prstGeom prst="rect">
            <a:avLst/>
          </a:prstGeom>
        </p:spPr>
      </p:pic>
      <p:sp>
        <p:nvSpPr>
          <p:cNvPr id="12" name="Text 7"/>
          <p:cNvSpPr/>
          <p:nvPr/>
        </p:nvSpPr>
        <p:spPr>
          <a:xfrm>
            <a:off x="9654302" y="3133487"/>
            <a:ext cx="2609612"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GPS Navigation Module</a:t>
            </a:r>
            <a:endParaRPr lang="en-US" sz="1950" dirty="0"/>
          </a:p>
        </p:txBody>
      </p:sp>
      <p:sp>
        <p:nvSpPr>
          <p:cNvPr id="13" name="Text 8"/>
          <p:cNvSpPr/>
          <p:nvPr/>
        </p:nvSpPr>
        <p:spPr>
          <a:xfrm>
            <a:off x="9654302" y="3562707"/>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Professional-grade GPS receiver (u-blox NEO series) delivers precise positioning and timing data. Features include 10Hz update rates, 2.5m horizontal accuracy, and integrated antenna design for reliable satellite reception.</a:t>
            </a:r>
            <a:endParaRPr lang="en-US" sz="1550" dirty="0"/>
          </a:p>
        </p:txBody>
      </p:sp>
      <p:sp>
        <p:nvSpPr>
          <p:cNvPr id="14" name="Text 9"/>
          <p:cNvSpPr/>
          <p:nvPr/>
        </p:nvSpPr>
        <p:spPr>
          <a:xfrm>
            <a:off x="9654302" y="5269468"/>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UART communication provides NMEA-format data including coordinates, speed, heading, and UTC time synchronization for system-wide timestamp accuracy.</a:t>
            </a:r>
            <a:endParaRPr lang="en-US" sz="1550" dirty="0"/>
          </a:p>
        </p:txBody>
      </p:sp>
      <p:pic>
        <p:nvPicPr>
          <p:cNvPr id="15" name="Picture 14">
            <a:extLst>
              <a:ext uri="{FF2B5EF4-FFF2-40B4-BE49-F238E27FC236}">
                <a16:creationId xmlns:a16="http://schemas.microsoft.com/office/drawing/2014/main" id="{C6312911-9F31-B1EB-500E-E0B5F87164B3}"/>
              </a:ext>
            </a:extLst>
          </p:cNvPr>
          <p:cNvPicPr>
            <a:picLocks noChangeAspect="1"/>
          </p:cNvPicPr>
          <p:nvPr/>
        </p:nvPicPr>
        <p:blipFill>
          <a:blip r:embed="rId6"/>
          <a:stretch>
            <a:fillRect/>
          </a:stretch>
        </p:blipFill>
        <p:spPr>
          <a:xfrm>
            <a:off x="12762920" y="7419862"/>
            <a:ext cx="1867480" cy="809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4726" y="456962"/>
            <a:ext cx="5141238" cy="337542"/>
          </a:xfrm>
          <a:prstGeom prst="rect">
            <a:avLst/>
          </a:prstGeom>
          <a:noFill/>
          <a:ln/>
        </p:spPr>
        <p:txBody>
          <a:bodyPr wrap="none" lIns="0" tIns="0" rIns="0" bIns="0" rtlCol="0" anchor="t"/>
          <a:lstStyle/>
          <a:p>
            <a:pPr marL="0" indent="0" algn="l">
              <a:lnSpc>
                <a:spcPts val="2650"/>
              </a:lnSpc>
              <a:buNone/>
            </a:pPr>
            <a:r>
              <a:rPr lang="en-US" sz="2100" dirty="0">
                <a:solidFill>
                  <a:srgbClr val="3F6FF3"/>
                </a:solidFill>
                <a:latin typeface="Outfit Medium" pitchFamily="34" charset="0"/>
                <a:ea typeface="Outfit Medium" pitchFamily="34" charset="-122"/>
                <a:cs typeface="Outfit Medium" pitchFamily="34" charset="-120"/>
              </a:rPr>
              <a:t>Data Storage and Communication Systems</a:t>
            </a:r>
            <a:endParaRPr lang="en-US" sz="2100" dirty="0"/>
          </a:p>
        </p:txBody>
      </p:sp>
      <p:sp>
        <p:nvSpPr>
          <p:cNvPr id="3" name="Text 1"/>
          <p:cNvSpPr/>
          <p:nvPr/>
        </p:nvSpPr>
        <p:spPr>
          <a:xfrm>
            <a:off x="664726" y="1064538"/>
            <a:ext cx="2262664" cy="202525"/>
          </a:xfrm>
          <a:prstGeom prst="rect">
            <a:avLst/>
          </a:prstGeom>
          <a:noFill/>
          <a:ln/>
        </p:spPr>
        <p:txBody>
          <a:bodyPr wrap="none" lIns="0" tIns="0" rIns="0" bIns="0" rtlCol="0" anchor="t"/>
          <a:lstStyle/>
          <a:p>
            <a:pPr marL="0" indent="0" algn="l">
              <a:lnSpc>
                <a:spcPts val="1550"/>
              </a:lnSpc>
              <a:buNone/>
            </a:pPr>
            <a:r>
              <a:rPr lang="en-US" sz="1250" dirty="0">
                <a:solidFill>
                  <a:srgbClr val="3F6FF3"/>
                </a:solidFill>
                <a:latin typeface="Outfit Medium" pitchFamily="34" charset="0"/>
                <a:ea typeface="Outfit Medium" pitchFamily="34" charset="-122"/>
                <a:cs typeface="Outfit Medium" pitchFamily="34" charset="-120"/>
              </a:rPr>
              <a:t>Advanced Storage Architecture</a:t>
            </a:r>
            <a:endParaRPr lang="en-US" sz="1250" dirty="0"/>
          </a:p>
        </p:txBody>
      </p:sp>
      <p:pic>
        <p:nvPicPr>
          <p:cNvPr id="4" name="Image 0" descr="preencoded.png"/>
          <p:cNvPicPr>
            <a:picLocks noChangeAspect="1"/>
          </p:cNvPicPr>
          <p:nvPr/>
        </p:nvPicPr>
        <p:blipFill>
          <a:blip r:embed="rId3"/>
          <a:stretch>
            <a:fillRect/>
          </a:stretch>
        </p:blipFill>
        <p:spPr>
          <a:xfrm>
            <a:off x="664726" y="1388507"/>
            <a:ext cx="4237196" cy="4237196"/>
          </a:xfrm>
          <a:prstGeom prst="rect">
            <a:avLst/>
          </a:prstGeom>
        </p:spPr>
      </p:pic>
      <p:sp>
        <p:nvSpPr>
          <p:cNvPr id="5" name="Text 2"/>
          <p:cNvSpPr/>
          <p:nvPr/>
        </p:nvSpPr>
        <p:spPr>
          <a:xfrm>
            <a:off x="664726" y="5747147"/>
            <a:ext cx="6518791" cy="345519"/>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IBM Plex Sans" pitchFamily="34" charset="0"/>
                <a:ea typeface="IBM Plex Sans" pitchFamily="34" charset="-122"/>
                <a:cs typeface="IBM Plex Sans" pitchFamily="34" charset="-120"/>
              </a:rPr>
              <a:t>The storage subsystem utilizes industrial-grade SD cards with FATFS implementation optimized for continuous automotive operation. The system employs circular buffer management with intelligent wear leveling to maximize storage lifespan.</a:t>
            </a:r>
            <a:endParaRPr lang="en-US" sz="850" dirty="0"/>
          </a:p>
        </p:txBody>
      </p:sp>
      <p:sp>
        <p:nvSpPr>
          <p:cNvPr id="6" name="Text 3"/>
          <p:cNvSpPr/>
          <p:nvPr/>
        </p:nvSpPr>
        <p:spPr>
          <a:xfrm>
            <a:off x="664726" y="6189821"/>
            <a:ext cx="6518791" cy="172760"/>
          </a:xfrm>
          <a:prstGeom prst="rect">
            <a:avLst/>
          </a:prstGeom>
          <a:noFill/>
          <a:ln/>
        </p:spPr>
        <p:txBody>
          <a:bodyPr wrap="none" lIns="0" tIns="0" rIns="0" bIns="0" rtlCol="0" anchor="t"/>
          <a:lstStyle/>
          <a:p>
            <a:pPr marL="0" indent="0" algn="l">
              <a:lnSpc>
                <a:spcPts val="1350"/>
              </a:lnSpc>
              <a:buNone/>
            </a:pPr>
            <a:r>
              <a:rPr lang="en-US" sz="850" dirty="0">
                <a:solidFill>
                  <a:srgbClr val="124DF0"/>
                </a:solidFill>
                <a:latin typeface="IBM Plex Sans" pitchFamily="34" charset="0"/>
                <a:ea typeface="IBM Plex Sans" pitchFamily="34" charset="-122"/>
                <a:cs typeface="IBM Plex Sans" pitchFamily="34" charset="-120"/>
              </a:rPr>
              <a:t>Storage Features:</a:t>
            </a:r>
            <a:endParaRPr lang="en-US" sz="850" dirty="0"/>
          </a:p>
        </p:txBody>
      </p:sp>
      <p:sp>
        <p:nvSpPr>
          <p:cNvPr id="7" name="Text 4"/>
          <p:cNvSpPr/>
          <p:nvPr/>
        </p:nvSpPr>
        <p:spPr>
          <a:xfrm>
            <a:off x="664726" y="6459736"/>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32GB capacity supporting months of continuous logging</a:t>
            </a:r>
            <a:endParaRPr lang="en-US" sz="850" dirty="0"/>
          </a:p>
        </p:txBody>
      </p:sp>
      <p:sp>
        <p:nvSpPr>
          <p:cNvPr id="8" name="Text 5"/>
          <p:cNvSpPr/>
          <p:nvPr/>
        </p:nvSpPr>
        <p:spPr>
          <a:xfrm>
            <a:off x="664726" y="6670238"/>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100,000+ write cycle endurance per sector</a:t>
            </a:r>
            <a:endParaRPr lang="en-US" sz="850" dirty="0"/>
          </a:p>
        </p:txBody>
      </p:sp>
      <p:sp>
        <p:nvSpPr>
          <p:cNvPr id="9" name="Text 6"/>
          <p:cNvSpPr/>
          <p:nvPr/>
        </p:nvSpPr>
        <p:spPr>
          <a:xfrm>
            <a:off x="664726" y="6880741"/>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Error correction and bad block management</a:t>
            </a:r>
            <a:endParaRPr lang="en-US" sz="850" dirty="0"/>
          </a:p>
        </p:txBody>
      </p:sp>
      <p:sp>
        <p:nvSpPr>
          <p:cNvPr id="10" name="Text 7"/>
          <p:cNvSpPr/>
          <p:nvPr/>
        </p:nvSpPr>
        <p:spPr>
          <a:xfrm>
            <a:off x="664726" y="7091243"/>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Power-loss protection with data integrity verification</a:t>
            </a:r>
            <a:endParaRPr lang="en-US" sz="850" dirty="0"/>
          </a:p>
        </p:txBody>
      </p:sp>
      <p:sp>
        <p:nvSpPr>
          <p:cNvPr id="11" name="Text 8"/>
          <p:cNvSpPr/>
          <p:nvPr/>
        </p:nvSpPr>
        <p:spPr>
          <a:xfrm>
            <a:off x="664726" y="7301746"/>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Compressed data format reducing storage by 60%</a:t>
            </a:r>
            <a:endParaRPr lang="en-US" sz="850" dirty="0"/>
          </a:p>
        </p:txBody>
      </p:sp>
      <p:sp>
        <p:nvSpPr>
          <p:cNvPr id="12" name="Text 9"/>
          <p:cNvSpPr/>
          <p:nvPr/>
        </p:nvSpPr>
        <p:spPr>
          <a:xfrm>
            <a:off x="7454503" y="1064538"/>
            <a:ext cx="1903928" cy="202525"/>
          </a:xfrm>
          <a:prstGeom prst="rect">
            <a:avLst/>
          </a:prstGeom>
          <a:noFill/>
          <a:ln/>
        </p:spPr>
        <p:txBody>
          <a:bodyPr wrap="none" lIns="0" tIns="0" rIns="0" bIns="0" rtlCol="0" anchor="t"/>
          <a:lstStyle/>
          <a:p>
            <a:pPr marL="0" indent="0" algn="l">
              <a:lnSpc>
                <a:spcPts val="1550"/>
              </a:lnSpc>
              <a:buNone/>
            </a:pPr>
            <a:r>
              <a:rPr lang="en-US" sz="1250" dirty="0">
                <a:solidFill>
                  <a:srgbClr val="3F6FF3"/>
                </a:solidFill>
                <a:latin typeface="Outfit Medium" pitchFamily="34" charset="0"/>
                <a:ea typeface="Outfit Medium" pitchFamily="34" charset="-122"/>
                <a:cs typeface="Outfit Medium" pitchFamily="34" charset="-120"/>
              </a:rPr>
              <a:t>Communication Interfaces</a:t>
            </a:r>
            <a:endParaRPr lang="en-US" sz="1250" dirty="0"/>
          </a:p>
        </p:txBody>
      </p:sp>
      <p:pic>
        <p:nvPicPr>
          <p:cNvPr id="13" name="Image 1" descr="preencoded.png"/>
          <p:cNvPicPr>
            <a:picLocks noChangeAspect="1"/>
          </p:cNvPicPr>
          <p:nvPr/>
        </p:nvPicPr>
        <p:blipFill>
          <a:blip r:embed="rId4"/>
          <a:stretch>
            <a:fillRect/>
          </a:stretch>
        </p:blipFill>
        <p:spPr>
          <a:xfrm>
            <a:off x="7454503" y="1388507"/>
            <a:ext cx="4237196" cy="4237196"/>
          </a:xfrm>
          <a:prstGeom prst="rect">
            <a:avLst/>
          </a:prstGeom>
        </p:spPr>
      </p:pic>
      <p:sp>
        <p:nvSpPr>
          <p:cNvPr id="14" name="Text 10"/>
          <p:cNvSpPr/>
          <p:nvPr/>
        </p:nvSpPr>
        <p:spPr>
          <a:xfrm>
            <a:off x="7454503" y="5747147"/>
            <a:ext cx="6518791" cy="345519"/>
          </a:xfrm>
          <a:prstGeom prst="rect">
            <a:avLst/>
          </a:prstGeom>
          <a:noFill/>
          <a:ln/>
        </p:spPr>
        <p:txBody>
          <a:bodyPr wrap="square" lIns="0" tIns="0" rIns="0" bIns="0" rtlCol="0" anchor="t"/>
          <a:lstStyle/>
          <a:p>
            <a:pPr marL="0" indent="0" algn="l">
              <a:lnSpc>
                <a:spcPts val="1350"/>
              </a:lnSpc>
              <a:buNone/>
            </a:pPr>
            <a:r>
              <a:rPr lang="en-US" sz="850" dirty="0">
                <a:solidFill>
                  <a:srgbClr val="666666"/>
                </a:solidFill>
                <a:latin typeface="IBM Plex Sans" pitchFamily="34" charset="0"/>
                <a:ea typeface="IBM Plex Sans" pitchFamily="34" charset="-122"/>
                <a:cs typeface="IBM Plex Sans" pitchFamily="34" charset="-120"/>
              </a:rPr>
              <a:t>Multiple communication channels ensure flexible data access and system configuration. UART interfaces support both diagnostic access and GPS communication, while USB connectivity enables rapid data retrieval for analysis.</a:t>
            </a:r>
            <a:endParaRPr lang="en-US" sz="850" dirty="0"/>
          </a:p>
        </p:txBody>
      </p:sp>
      <p:sp>
        <p:nvSpPr>
          <p:cNvPr id="15" name="Text 11"/>
          <p:cNvSpPr/>
          <p:nvPr/>
        </p:nvSpPr>
        <p:spPr>
          <a:xfrm>
            <a:off x="7454503" y="6189821"/>
            <a:ext cx="6518791" cy="172760"/>
          </a:xfrm>
          <a:prstGeom prst="rect">
            <a:avLst/>
          </a:prstGeom>
          <a:noFill/>
          <a:ln/>
        </p:spPr>
        <p:txBody>
          <a:bodyPr wrap="none" lIns="0" tIns="0" rIns="0" bIns="0" rtlCol="0" anchor="t"/>
          <a:lstStyle/>
          <a:p>
            <a:pPr marL="0" indent="0" algn="l">
              <a:lnSpc>
                <a:spcPts val="1350"/>
              </a:lnSpc>
              <a:buNone/>
            </a:pPr>
            <a:r>
              <a:rPr lang="en-US" sz="850" dirty="0">
                <a:solidFill>
                  <a:srgbClr val="406FF4"/>
                </a:solidFill>
                <a:latin typeface="IBM Plex Sans" pitchFamily="34" charset="0"/>
                <a:ea typeface="IBM Plex Sans" pitchFamily="34" charset="-122"/>
                <a:cs typeface="IBM Plex Sans" pitchFamily="34" charset="-120"/>
              </a:rPr>
              <a:t>Interface Specifications:</a:t>
            </a:r>
            <a:endParaRPr lang="en-US" sz="850" dirty="0"/>
          </a:p>
        </p:txBody>
      </p:sp>
      <p:sp>
        <p:nvSpPr>
          <p:cNvPr id="16" name="Text 12"/>
          <p:cNvSpPr/>
          <p:nvPr/>
        </p:nvSpPr>
        <p:spPr>
          <a:xfrm>
            <a:off x="7454503" y="6459736"/>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UART: 115200 baud diagnostic interface</a:t>
            </a:r>
            <a:endParaRPr lang="en-US" sz="850" dirty="0"/>
          </a:p>
        </p:txBody>
      </p:sp>
      <p:sp>
        <p:nvSpPr>
          <p:cNvPr id="17" name="Text 13"/>
          <p:cNvSpPr/>
          <p:nvPr/>
        </p:nvSpPr>
        <p:spPr>
          <a:xfrm>
            <a:off x="7454503" y="6670238"/>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USB: High-speed data transfer (480 Mbps)</a:t>
            </a:r>
            <a:endParaRPr lang="en-US" sz="850" dirty="0"/>
          </a:p>
        </p:txBody>
      </p:sp>
      <p:sp>
        <p:nvSpPr>
          <p:cNvPr id="18" name="Text 14"/>
          <p:cNvSpPr/>
          <p:nvPr/>
        </p:nvSpPr>
        <p:spPr>
          <a:xfrm>
            <a:off x="7454503" y="6880741"/>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Wireless: Optional Bluetooth/WiFi modules</a:t>
            </a:r>
            <a:endParaRPr lang="en-US" sz="850" dirty="0"/>
          </a:p>
        </p:txBody>
      </p:sp>
      <p:sp>
        <p:nvSpPr>
          <p:cNvPr id="19" name="Text 15"/>
          <p:cNvSpPr/>
          <p:nvPr/>
        </p:nvSpPr>
        <p:spPr>
          <a:xfrm>
            <a:off x="7454503" y="7091243"/>
            <a:ext cx="6518791" cy="172760"/>
          </a:xfrm>
          <a:prstGeom prst="rect">
            <a:avLst/>
          </a:prstGeom>
          <a:noFill/>
          <a:ln/>
        </p:spPr>
        <p:txBody>
          <a:bodyPr wrap="none" lIns="0" tIns="0" rIns="0" bIns="0" rtlCol="0" anchor="t"/>
          <a:lstStyle/>
          <a:p>
            <a:pPr marL="342900" indent="-342900" algn="l">
              <a:lnSpc>
                <a:spcPts val="1350"/>
              </a:lnSpc>
              <a:buSzPct val="100000"/>
              <a:buChar char="•"/>
            </a:pPr>
            <a:r>
              <a:rPr lang="en-US" sz="850" dirty="0">
                <a:solidFill>
                  <a:srgbClr val="666666"/>
                </a:solidFill>
                <a:latin typeface="IBM Plex Sans" pitchFamily="34" charset="0"/>
                <a:ea typeface="IBM Plex Sans" pitchFamily="34" charset="-122"/>
                <a:cs typeface="IBM Plex Sans" pitchFamily="34" charset="-120"/>
              </a:rPr>
              <a:t>CAN Bus: Vehicle network integration capability</a:t>
            </a:r>
            <a:endParaRPr lang="en-US" sz="850" dirty="0"/>
          </a:p>
        </p:txBody>
      </p:sp>
      <p:sp>
        <p:nvSpPr>
          <p:cNvPr id="20" name="Shape 16"/>
          <p:cNvSpPr/>
          <p:nvPr/>
        </p:nvSpPr>
        <p:spPr>
          <a:xfrm>
            <a:off x="7454503" y="7385447"/>
            <a:ext cx="6518791" cy="458748"/>
          </a:xfrm>
          <a:prstGeom prst="roundRect">
            <a:avLst>
              <a:gd name="adj" fmla="val 21194"/>
            </a:avLst>
          </a:prstGeom>
          <a:solidFill>
            <a:srgbClr val="B7C9FA"/>
          </a:solidFill>
          <a:ln/>
        </p:spPr>
      </p:sp>
      <p:pic>
        <p:nvPicPr>
          <p:cNvPr id="21" name="Image 2" descr="preencoded.png"/>
          <p:cNvPicPr>
            <a:picLocks noChangeAspect="1"/>
          </p:cNvPicPr>
          <p:nvPr/>
        </p:nvPicPr>
        <p:blipFill>
          <a:blip r:embed="rId5"/>
          <a:stretch>
            <a:fillRect/>
          </a:stretch>
        </p:blipFill>
        <p:spPr>
          <a:xfrm>
            <a:off x="7562493" y="7547729"/>
            <a:ext cx="135017" cy="107990"/>
          </a:xfrm>
          <a:prstGeom prst="rect">
            <a:avLst/>
          </a:prstGeom>
        </p:spPr>
      </p:pic>
      <p:sp>
        <p:nvSpPr>
          <p:cNvPr id="22" name="Text 17"/>
          <p:cNvSpPr/>
          <p:nvPr/>
        </p:nvSpPr>
        <p:spPr>
          <a:xfrm>
            <a:off x="7805499" y="7520345"/>
            <a:ext cx="6059805" cy="172760"/>
          </a:xfrm>
          <a:prstGeom prst="rect">
            <a:avLst/>
          </a:prstGeom>
          <a:noFill/>
          <a:ln/>
        </p:spPr>
        <p:txBody>
          <a:bodyPr wrap="none" lIns="0" tIns="0" rIns="0" bIns="0" rtlCol="0" anchor="t"/>
          <a:lstStyle/>
          <a:p>
            <a:pPr marL="0" indent="0" algn="l">
              <a:lnSpc>
                <a:spcPts val="1350"/>
              </a:lnSpc>
              <a:buNone/>
            </a:pPr>
            <a:r>
              <a:rPr lang="en-US" sz="850" dirty="0">
                <a:solidFill>
                  <a:srgbClr val="000000"/>
                </a:solidFill>
                <a:latin typeface="IBM Plex Sans" pitchFamily="34" charset="0"/>
                <a:ea typeface="IBM Plex Sans" pitchFamily="34" charset="-122"/>
                <a:cs typeface="IBM Plex Sans" pitchFamily="34" charset="-120"/>
              </a:rPr>
              <a:t>All communication protocols include encryption and authentication to prevent unauthorized access to sensitive vehicle data.</a:t>
            </a:r>
            <a:endParaRPr lang="en-US" sz="850" dirty="0"/>
          </a:p>
        </p:txBody>
      </p:sp>
      <p:pic>
        <p:nvPicPr>
          <p:cNvPr id="23" name="Picture 22">
            <a:extLst>
              <a:ext uri="{FF2B5EF4-FFF2-40B4-BE49-F238E27FC236}">
                <a16:creationId xmlns:a16="http://schemas.microsoft.com/office/drawing/2014/main" id="{E2D12BFA-1241-7AFE-CF65-9BA92C102915}"/>
              </a:ext>
            </a:extLst>
          </p:cNvPr>
          <p:cNvPicPr>
            <a:picLocks noChangeAspect="1"/>
          </p:cNvPicPr>
          <p:nvPr/>
        </p:nvPicPr>
        <p:blipFill>
          <a:blip r:embed="rId6"/>
          <a:stretch>
            <a:fillRect/>
          </a:stretch>
        </p:blipFill>
        <p:spPr>
          <a:xfrm>
            <a:off x="7315200" y="7301746"/>
            <a:ext cx="7315200" cy="9278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25554"/>
            <a:ext cx="8633222" cy="589121"/>
          </a:xfrm>
          <a:prstGeom prst="rect">
            <a:avLst/>
          </a:prstGeom>
          <a:noFill/>
          <a:ln/>
        </p:spPr>
        <p:txBody>
          <a:bodyPr wrap="none" lIns="0" tIns="0" rIns="0" bIns="0" rtlCol="0" anchor="t"/>
          <a:lstStyle/>
          <a:p>
            <a:pPr marL="0" indent="0" algn="l">
              <a:lnSpc>
                <a:spcPts val="4600"/>
              </a:lnSpc>
              <a:buNone/>
            </a:pPr>
            <a:r>
              <a:rPr lang="en-US" sz="3700" dirty="0">
                <a:solidFill>
                  <a:srgbClr val="3F6FF3"/>
                </a:solidFill>
                <a:latin typeface="Outfit Medium" pitchFamily="34" charset="0"/>
                <a:ea typeface="Outfit Medium" pitchFamily="34" charset="-122"/>
                <a:cs typeface="Outfit Medium" pitchFamily="34" charset="-120"/>
              </a:rPr>
              <a:t>Implementation Challenges and Solutions</a:t>
            </a:r>
            <a:endParaRPr lang="en-US" sz="3700" dirty="0"/>
          </a:p>
        </p:txBody>
      </p:sp>
      <p:pic>
        <p:nvPicPr>
          <p:cNvPr id="3" name="Image 0" descr="preencoded.png"/>
          <p:cNvPicPr>
            <a:picLocks noChangeAspect="1"/>
          </p:cNvPicPr>
          <p:nvPr/>
        </p:nvPicPr>
        <p:blipFill>
          <a:blip r:embed="rId3"/>
          <a:stretch>
            <a:fillRect/>
          </a:stretch>
        </p:blipFill>
        <p:spPr>
          <a:xfrm>
            <a:off x="793790" y="1591747"/>
            <a:ext cx="942737" cy="2406372"/>
          </a:xfrm>
          <a:prstGeom prst="rect">
            <a:avLst/>
          </a:prstGeom>
        </p:spPr>
      </p:pic>
      <p:sp>
        <p:nvSpPr>
          <p:cNvPr id="4" name="Text 1"/>
          <p:cNvSpPr/>
          <p:nvPr/>
        </p:nvSpPr>
        <p:spPr>
          <a:xfrm>
            <a:off x="1925003" y="1780222"/>
            <a:ext cx="3224332" cy="294680"/>
          </a:xfrm>
          <a:prstGeom prst="rect">
            <a:avLst/>
          </a:prstGeom>
          <a:noFill/>
          <a:ln/>
        </p:spPr>
        <p:txBody>
          <a:bodyPr wrap="none" lIns="0" tIns="0" rIns="0" bIns="0" rtlCol="0" anchor="t"/>
          <a:lstStyle/>
          <a:p>
            <a:pPr marL="0" indent="0" algn="l">
              <a:lnSpc>
                <a:spcPts val="2300"/>
              </a:lnSpc>
              <a:buNone/>
            </a:pPr>
            <a:r>
              <a:rPr lang="en-US" sz="1850" dirty="0">
                <a:solidFill>
                  <a:srgbClr val="666666"/>
                </a:solidFill>
                <a:latin typeface="Outfit Medium" pitchFamily="34" charset="0"/>
                <a:ea typeface="Outfit Medium" pitchFamily="34" charset="-122"/>
                <a:cs typeface="Outfit Medium" pitchFamily="34" charset="-120"/>
              </a:rPr>
              <a:t>Power Management Challenge</a:t>
            </a:r>
            <a:endParaRPr lang="en-US" sz="1850" dirty="0"/>
          </a:p>
        </p:txBody>
      </p:sp>
      <p:sp>
        <p:nvSpPr>
          <p:cNvPr id="5" name="Text 2"/>
          <p:cNvSpPr/>
          <p:nvPr/>
        </p:nvSpPr>
        <p:spPr>
          <a:xfrm>
            <a:off x="1925003" y="2188012"/>
            <a:ext cx="11911608" cy="905113"/>
          </a:xfrm>
          <a:prstGeom prst="rect">
            <a:avLst/>
          </a:prstGeom>
          <a:noFill/>
          <a:ln/>
        </p:spPr>
        <p:txBody>
          <a:bodyPr wrap="squar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Automotive environments present unique power challenges including voltage fluctuations, engine start/stop cycles, and complete power loss scenarios. Our solution implements a hybrid power system with primary vehicle power, backup supercapacitor, and intelligent power monitoring.</a:t>
            </a:r>
            <a:endParaRPr lang="en-US" sz="1450" dirty="0"/>
          </a:p>
        </p:txBody>
      </p:sp>
      <p:sp>
        <p:nvSpPr>
          <p:cNvPr id="6" name="Text 3"/>
          <p:cNvSpPr/>
          <p:nvPr/>
        </p:nvSpPr>
        <p:spPr>
          <a:xfrm>
            <a:off x="1925003" y="3206234"/>
            <a:ext cx="11911608" cy="603409"/>
          </a:xfrm>
          <a:prstGeom prst="rect">
            <a:avLst/>
          </a:prstGeom>
          <a:noFill/>
          <a:ln/>
        </p:spPr>
        <p:txBody>
          <a:bodyPr wrap="squar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The system detects power failures within 2ms and initiates emergency data save procedures, ensuring zero data loss even during sudden power interruptions.</a:t>
            </a:r>
            <a:endParaRPr lang="en-US" sz="1450" dirty="0"/>
          </a:p>
        </p:txBody>
      </p:sp>
      <p:pic>
        <p:nvPicPr>
          <p:cNvPr id="7" name="Image 1" descr="preencoded.png"/>
          <p:cNvPicPr>
            <a:picLocks noChangeAspect="1"/>
          </p:cNvPicPr>
          <p:nvPr/>
        </p:nvPicPr>
        <p:blipFill>
          <a:blip r:embed="rId4"/>
          <a:stretch>
            <a:fillRect/>
          </a:stretch>
        </p:blipFill>
        <p:spPr>
          <a:xfrm>
            <a:off x="793790" y="3998119"/>
            <a:ext cx="942737" cy="1802963"/>
          </a:xfrm>
          <a:prstGeom prst="rect">
            <a:avLst/>
          </a:prstGeom>
        </p:spPr>
      </p:pic>
      <p:sp>
        <p:nvSpPr>
          <p:cNvPr id="8" name="Text 4"/>
          <p:cNvSpPr/>
          <p:nvPr/>
        </p:nvSpPr>
        <p:spPr>
          <a:xfrm>
            <a:off x="1925003" y="4186595"/>
            <a:ext cx="2618780" cy="294680"/>
          </a:xfrm>
          <a:prstGeom prst="rect">
            <a:avLst/>
          </a:prstGeom>
          <a:noFill/>
          <a:ln/>
        </p:spPr>
        <p:txBody>
          <a:bodyPr wrap="none" lIns="0" tIns="0" rIns="0" bIns="0" rtlCol="0" anchor="t"/>
          <a:lstStyle/>
          <a:p>
            <a:pPr marL="0" indent="0" algn="l">
              <a:lnSpc>
                <a:spcPts val="2300"/>
              </a:lnSpc>
              <a:buNone/>
            </a:pPr>
            <a:r>
              <a:rPr lang="en-US" sz="1850" dirty="0">
                <a:solidFill>
                  <a:srgbClr val="666666"/>
                </a:solidFill>
                <a:latin typeface="Outfit Medium" pitchFamily="34" charset="0"/>
                <a:ea typeface="Outfit Medium" pitchFamily="34" charset="-122"/>
                <a:cs typeface="Outfit Medium" pitchFamily="34" charset="-120"/>
              </a:rPr>
              <a:t>Environmental Durability</a:t>
            </a:r>
            <a:endParaRPr lang="en-US" sz="1850" dirty="0"/>
          </a:p>
        </p:txBody>
      </p:sp>
      <p:sp>
        <p:nvSpPr>
          <p:cNvPr id="9" name="Text 5"/>
          <p:cNvSpPr/>
          <p:nvPr/>
        </p:nvSpPr>
        <p:spPr>
          <a:xfrm>
            <a:off x="1925003" y="4594384"/>
            <a:ext cx="11911608" cy="603409"/>
          </a:xfrm>
          <a:prstGeom prst="rect">
            <a:avLst/>
          </a:prstGeom>
          <a:noFill/>
          <a:ln/>
        </p:spPr>
        <p:txBody>
          <a:bodyPr wrap="squar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Operating temperature ranges from -40°C to +85°C with humidity tolerance up to 95% non-condensing. Vibration resistance meets automotive standards with shock tolerance up to 50g acceleration events.</a:t>
            </a:r>
            <a:endParaRPr lang="en-US" sz="1450" dirty="0"/>
          </a:p>
        </p:txBody>
      </p:sp>
      <p:sp>
        <p:nvSpPr>
          <p:cNvPr id="10" name="Text 6"/>
          <p:cNvSpPr/>
          <p:nvPr/>
        </p:nvSpPr>
        <p:spPr>
          <a:xfrm>
            <a:off x="1925003" y="5310902"/>
            <a:ext cx="11911608" cy="301704"/>
          </a:xfrm>
          <a:prstGeom prst="rect">
            <a:avLst/>
          </a:prstGeom>
          <a:noFill/>
          <a:ln/>
        </p:spPr>
        <p:txBody>
          <a:bodyPr wrap="non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Custom PCB design with conformal coating and sealed enclosure provides IP67 protection against dust and moisture ingress.</a:t>
            </a:r>
            <a:endParaRPr lang="en-US" sz="1450" dirty="0"/>
          </a:p>
        </p:txBody>
      </p:sp>
      <p:pic>
        <p:nvPicPr>
          <p:cNvPr id="11" name="Image 2" descr="preencoded.png"/>
          <p:cNvPicPr>
            <a:picLocks noChangeAspect="1"/>
          </p:cNvPicPr>
          <p:nvPr/>
        </p:nvPicPr>
        <p:blipFill>
          <a:blip r:embed="rId5"/>
          <a:stretch>
            <a:fillRect/>
          </a:stretch>
        </p:blipFill>
        <p:spPr>
          <a:xfrm>
            <a:off x="793790" y="5801082"/>
            <a:ext cx="942737" cy="1802963"/>
          </a:xfrm>
          <a:prstGeom prst="rect">
            <a:avLst/>
          </a:prstGeom>
        </p:spPr>
      </p:pic>
      <p:sp>
        <p:nvSpPr>
          <p:cNvPr id="12" name="Text 7"/>
          <p:cNvSpPr/>
          <p:nvPr/>
        </p:nvSpPr>
        <p:spPr>
          <a:xfrm>
            <a:off x="1925003" y="5989558"/>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666666"/>
                </a:solidFill>
                <a:latin typeface="Outfit Medium" pitchFamily="34" charset="0"/>
                <a:ea typeface="Outfit Medium" pitchFamily="34" charset="-122"/>
                <a:cs typeface="Outfit Medium" pitchFamily="34" charset="-120"/>
              </a:rPr>
              <a:t>Real-Time Processing</a:t>
            </a:r>
            <a:endParaRPr lang="en-US" sz="1850" dirty="0"/>
          </a:p>
        </p:txBody>
      </p:sp>
      <p:sp>
        <p:nvSpPr>
          <p:cNvPr id="13" name="Text 8"/>
          <p:cNvSpPr/>
          <p:nvPr/>
        </p:nvSpPr>
        <p:spPr>
          <a:xfrm>
            <a:off x="1925003" y="6397347"/>
            <a:ext cx="11911608" cy="603409"/>
          </a:xfrm>
          <a:prstGeom prst="rect">
            <a:avLst/>
          </a:prstGeom>
          <a:noFill/>
          <a:ln/>
        </p:spPr>
        <p:txBody>
          <a:bodyPr wrap="squar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Managing multiple high-frequency sensor inputs while maintaining deterministic response times required careful system architecture. Implementation uses prioritized interrupt handling, DMA-based data transfer, and optimized algorithms.</a:t>
            </a:r>
            <a:endParaRPr lang="en-US" sz="1450" dirty="0"/>
          </a:p>
        </p:txBody>
      </p:sp>
      <p:sp>
        <p:nvSpPr>
          <p:cNvPr id="14" name="Text 9"/>
          <p:cNvSpPr/>
          <p:nvPr/>
        </p:nvSpPr>
        <p:spPr>
          <a:xfrm>
            <a:off x="1925003" y="7113865"/>
            <a:ext cx="11911608" cy="301704"/>
          </a:xfrm>
          <a:prstGeom prst="rect">
            <a:avLst/>
          </a:prstGeom>
          <a:noFill/>
          <a:ln/>
        </p:spPr>
        <p:txBody>
          <a:bodyPr wrap="none" lIns="0" tIns="0" rIns="0" bIns="0" rtlCol="0" anchor="t"/>
          <a:lstStyle/>
          <a:p>
            <a:pPr marL="0" indent="0" algn="l">
              <a:lnSpc>
                <a:spcPts val="2350"/>
              </a:lnSpc>
              <a:buNone/>
            </a:pPr>
            <a:r>
              <a:rPr lang="en-US" sz="1450" dirty="0">
                <a:solidFill>
                  <a:srgbClr val="666666"/>
                </a:solidFill>
                <a:latin typeface="IBM Plex Sans" pitchFamily="34" charset="0"/>
                <a:ea typeface="IBM Plex Sans" pitchFamily="34" charset="-122"/>
                <a:cs typeface="IBM Plex Sans" pitchFamily="34" charset="-120"/>
              </a:rPr>
              <a:t>Result: &lt;100μs event detection latency with 99.99% data capture reliability during critical events.</a:t>
            </a:r>
            <a:endParaRPr lang="en-US" sz="1450" dirty="0"/>
          </a:p>
        </p:txBody>
      </p:sp>
      <p:pic>
        <p:nvPicPr>
          <p:cNvPr id="15" name="Picture 14">
            <a:extLst>
              <a:ext uri="{FF2B5EF4-FFF2-40B4-BE49-F238E27FC236}">
                <a16:creationId xmlns:a16="http://schemas.microsoft.com/office/drawing/2014/main" id="{8CD7D39E-202F-8593-B10C-5E7A53B2E216}"/>
              </a:ext>
            </a:extLst>
          </p:cNvPr>
          <p:cNvPicPr>
            <a:picLocks noChangeAspect="1"/>
          </p:cNvPicPr>
          <p:nvPr/>
        </p:nvPicPr>
        <p:blipFill>
          <a:blip r:embed="rId6"/>
          <a:stretch>
            <a:fillRect/>
          </a:stretch>
        </p:blipFill>
        <p:spPr>
          <a:xfrm>
            <a:off x="12762920" y="7419862"/>
            <a:ext cx="1867480" cy="8097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1384</Words>
  <Application>Microsoft Office PowerPoint</Application>
  <PresentationFormat>Custom</PresentationFormat>
  <Paragraphs>134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Outfit Medium</vt:lpstr>
      <vt:lpstr>Arial</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Omkar</dc:creator>
  <cp:lastModifiedBy>omkar kashid</cp:lastModifiedBy>
  <cp:revision>2</cp:revision>
  <dcterms:created xsi:type="dcterms:W3CDTF">2025-09-30T17:18:30Z</dcterms:created>
  <dcterms:modified xsi:type="dcterms:W3CDTF">2025-09-30T17:22:13Z</dcterms:modified>
</cp:coreProperties>
</file>